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5" r:id="rId3"/>
    <p:sldId id="257" r:id="rId4"/>
    <p:sldId id="258" r:id="rId5"/>
    <p:sldId id="259" r:id="rId6"/>
    <p:sldId id="260" r:id="rId7"/>
    <p:sldId id="261" r:id="rId8"/>
    <p:sldId id="262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C245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86C5130-A3C2-4AF5-9E3E-5F1632A69BB6}" v="11" dt="2026-05-05T11:03:37.19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5" d="100"/>
          <a:sy n="105" d="100"/>
        </p:scale>
        <p:origin x="79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microsoft.com/office/2015/10/relationships/revisionInfo" Target="revisionInfo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 Dandridge" userId="9a82c0f9-4471-468e-b2bc-22c4af774daf" providerId="ADAL" clId="{31F2A8C8-6BC0-45E5-BF02-061632770B4E}"/>
    <pc:docChg chg="undo custSel delSld modSld sldOrd">
      <pc:chgData name="L Dandridge" userId="9a82c0f9-4471-468e-b2bc-22c4af774daf" providerId="ADAL" clId="{31F2A8C8-6BC0-45E5-BF02-061632770B4E}" dt="2026-05-05T11:06:59.880" v="224" actId="14100"/>
      <pc:docMkLst>
        <pc:docMk/>
      </pc:docMkLst>
      <pc:sldChg chg="addSp delSp modSp mod">
        <pc:chgData name="L Dandridge" userId="9a82c0f9-4471-468e-b2bc-22c4af774daf" providerId="ADAL" clId="{31F2A8C8-6BC0-45E5-BF02-061632770B4E}" dt="2026-05-05T11:05:58.318" v="216" actId="20577"/>
        <pc:sldMkLst>
          <pc:docMk/>
          <pc:sldMk cId="2575315888" sldId="256"/>
        </pc:sldMkLst>
        <pc:spChg chg="mod">
          <ac:chgData name="L Dandridge" userId="9a82c0f9-4471-468e-b2bc-22c4af774daf" providerId="ADAL" clId="{31F2A8C8-6BC0-45E5-BF02-061632770B4E}" dt="2026-05-05T11:05:58.318" v="216" actId="20577"/>
          <ac:spMkLst>
            <pc:docMk/>
            <pc:sldMk cId="2575315888" sldId="256"/>
            <ac:spMk id="2" creationId="{4420C906-C5DD-2C17-3F27-E2EFCD5EA247}"/>
          </ac:spMkLst>
        </pc:spChg>
        <pc:spChg chg="del">
          <ac:chgData name="L Dandridge" userId="9a82c0f9-4471-468e-b2bc-22c4af774daf" providerId="ADAL" clId="{31F2A8C8-6BC0-45E5-BF02-061632770B4E}" dt="2026-05-05T10:56:14.914" v="28" actId="478"/>
          <ac:spMkLst>
            <pc:docMk/>
            <pc:sldMk cId="2575315888" sldId="256"/>
            <ac:spMk id="3" creationId="{95F7A281-9350-2BC6-8674-82CB660526A6}"/>
          </ac:spMkLst>
        </pc:spChg>
        <pc:picChg chg="add mod">
          <ac:chgData name="L Dandridge" userId="9a82c0f9-4471-468e-b2bc-22c4af774daf" providerId="ADAL" clId="{31F2A8C8-6BC0-45E5-BF02-061632770B4E}" dt="2026-05-05T10:57:53.093" v="32" actId="1076"/>
          <ac:picMkLst>
            <pc:docMk/>
            <pc:sldMk cId="2575315888" sldId="256"/>
            <ac:picMk id="4" creationId="{D4C5AABF-FDBF-779D-15DB-405DFF8FD296}"/>
          </ac:picMkLst>
        </pc:picChg>
        <pc:picChg chg="add mod ord">
          <ac:chgData name="L Dandridge" userId="9a82c0f9-4471-468e-b2bc-22c4af774daf" providerId="ADAL" clId="{31F2A8C8-6BC0-45E5-BF02-061632770B4E}" dt="2026-05-05T10:59:55.400" v="87" actId="1076"/>
          <ac:picMkLst>
            <pc:docMk/>
            <pc:sldMk cId="2575315888" sldId="256"/>
            <ac:picMk id="5" creationId="{32F1716C-DC24-7751-0EBB-12EAC41B80E0}"/>
          </ac:picMkLst>
        </pc:picChg>
        <pc:picChg chg="add mod">
          <ac:chgData name="L Dandridge" userId="9a82c0f9-4471-468e-b2bc-22c4af774daf" providerId="ADAL" clId="{31F2A8C8-6BC0-45E5-BF02-061632770B4E}" dt="2026-05-05T11:00:00.868" v="89" actId="1076"/>
          <ac:picMkLst>
            <pc:docMk/>
            <pc:sldMk cId="2575315888" sldId="256"/>
            <ac:picMk id="6" creationId="{9FAAB474-8632-B462-BDA9-A9D8554476E3}"/>
          </ac:picMkLst>
        </pc:picChg>
      </pc:sldChg>
      <pc:sldChg chg="addSp modSp mod">
        <pc:chgData name="L Dandridge" userId="9a82c0f9-4471-468e-b2bc-22c4af774daf" providerId="ADAL" clId="{31F2A8C8-6BC0-45E5-BF02-061632770B4E}" dt="2026-05-05T11:06:29.489" v="220" actId="1076"/>
        <pc:sldMkLst>
          <pc:docMk/>
          <pc:sldMk cId="3684036780" sldId="257"/>
        </pc:sldMkLst>
        <pc:spChg chg="mod">
          <ac:chgData name="L Dandridge" userId="9a82c0f9-4471-468e-b2bc-22c4af774daf" providerId="ADAL" clId="{31F2A8C8-6BC0-45E5-BF02-061632770B4E}" dt="2026-05-05T11:06:29.489" v="220" actId="1076"/>
          <ac:spMkLst>
            <pc:docMk/>
            <pc:sldMk cId="3684036780" sldId="257"/>
            <ac:spMk id="2" creationId="{5E9A890C-3811-A449-D968-13FEDD09BE02}"/>
          </ac:spMkLst>
        </pc:spChg>
        <pc:spChg chg="mod">
          <ac:chgData name="L Dandridge" userId="9a82c0f9-4471-468e-b2bc-22c4af774daf" providerId="ADAL" clId="{31F2A8C8-6BC0-45E5-BF02-061632770B4E}" dt="2026-05-05T11:02:06.829" v="108" actId="14100"/>
          <ac:spMkLst>
            <pc:docMk/>
            <pc:sldMk cId="3684036780" sldId="257"/>
            <ac:spMk id="3" creationId="{7AC5601D-AE52-609F-00ED-D31DFE23D752}"/>
          </ac:spMkLst>
        </pc:spChg>
        <pc:picChg chg="add mod">
          <ac:chgData name="L Dandridge" userId="9a82c0f9-4471-468e-b2bc-22c4af774daf" providerId="ADAL" clId="{31F2A8C8-6BC0-45E5-BF02-061632770B4E}" dt="2026-05-05T11:02:27.692" v="113" actId="1076"/>
          <ac:picMkLst>
            <pc:docMk/>
            <pc:sldMk cId="3684036780" sldId="257"/>
            <ac:picMk id="4" creationId="{5F2DC50B-D7CF-33ED-142B-8687D34604A5}"/>
          </ac:picMkLst>
        </pc:picChg>
      </pc:sldChg>
      <pc:sldChg chg="addSp modSp mod">
        <pc:chgData name="L Dandridge" userId="9a82c0f9-4471-468e-b2bc-22c4af774daf" providerId="ADAL" clId="{31F2A8C8-6BC0-45E5-BF02-061632770B4E}" dt="2026-05-05T11:06:59.880" v="224" actId="14100"/>
        <pc:sldMkLst>
          <pc:docMk/>
          <pc:sldMk cId="3504455854" sldId="258"/>
        </pc:sldMkLst>
        <pc:spChg chg="mod">
          <ac:chgData name="L Dandridge" userId="9a82c0f9-4471-468e-b2bc-22c4af774daf" providerId="ADAL" clId="{31F2A8C8-6BC0-45E5-BF02-061632770B4E}" dt="2026-05-05T11:06:59.880" v="224" actId="14100"/>
          <ac:spMkLst>
            <pc:docMk/>
            <pc:sldMk cId="3504455854" sldId="258"/>
            <ac:spMk id="3" creationId="{FD9C13C2-0B5F-6FAB-7666-30462A52E92B}"/>
          </ac:spMkLst>
        </pc:spChg>
        <pc:picChg chg="add mod">
          <ac:chgData name="L Dandridge" userId="9a82c0f9-4471-468e-b2bc-22c4af774daf" providerId="ADAL" clId="{31F2A8C8-6BC0-45E5-BF02-061632770B4E}" dt="2026-05-05T11:02:31.193" v="114"/>
          <ac:picMkLst>
            <pc:docMk/>
            <pc:sldMk cId="3504455854" sldId="258"/>
            <ac:picMk id="2" creationId="{89BE68A5-A1F9-8157-E7C9-22B5432F2ABD}"/>
          </ac:picMkLst>
        </pc:picChg>
      </pc:sldChg>
      <pc:sldChg chg="addSp modSp mod">
        <pc:chgData name="L Dandridge" userId="9a82c0f9-4471-468e-b2bc-22c4af774daf" providerId="ADAL" clId="{31F2A8C8-6BC0-45E5-BF02-061632770B4E}" dt="2026-05-05T11:03:14.912" v="130" actId="14100"/>
        <pc:sldMkLst>
          <pc:docMk/>
          <pc:sldMk cId="3860065856" sldId="259"/>
        </pc:sldMkLst>
        <pc:spChg chg="mod">
          <ac:chgData name="L Dandridge" userId="9a82c0f9-4471-468e-b2bc-22c4af774daf" providerId="ADAL" clId="{31F2A8C8-6BC0-45E5-BF02-061632770B4E}" dt="2026-05-05T11:03:14.912" v="130" actId="14100"/>
          <ac:spMkLst>
            <pc:docMk/>
            <pc:sldMk cId="3860065856" sldId="259"/>
            <ac:spMk id="2" creationId="{99A118D4-3E29-8E4D-35BC-DB78303ED2DF}"/>
          </ac:spMkLst>
        </pc:spChg>
        <pc:picChg chg="add mod">
          <ac:chgData name="L Dandridge" userId="9a82c0f9-4471-468e-b2bc-22c4af774daf" providerId="ADAL" clId="{31F2A8C8-6BC0-45E5-BF02-061632770B4E}" dt="2026-05-05T11:02:32.800" v="115"/>
          <ac:picMkLst>
            <pc:docMk/>
            <pc:sldMk cId="3860065856" sldId="259"/>
            <ac:picMk id="3" creationId="{746553FE-6C8C-4155-AEDC-E39BBCC882BA}"/>
          </ac:picMkLst>
        </pc:picChg>
      </pc:sldChg>
      <pc:sldChg chg="addSp modSp mod">
        <pc:chgData name="L Dandridge" userId="9a82c0f9-4471-468e-b2bc-22c4af774daf" providerId="ADAL" clId="{31F2A8C8-6BC0-45E5-BF02-061632770B4E}" dt="2026-05-05T11:06:53.353" v="223" actId="14100"/>
        <pc:sldMkLst>
          <pc:docMk/>
          <pc:sldMk cId="2964176067" sldId="260"/>
        </pc:sldMkLst>
        <pc:spChg chg="mod">
          <ac:chgData name="L Dandridge" userId="9a82c0f9-4471-468e-b2bc-22c4af774daf" providerId="ADAL" clId="{31F2A8C8-6BC0-45E5-BF02-061632770B4E}" dt="2026-05-05T11:06:53.353" v="223" actId="14100"/>
          <ac:spMkLst>
            <pc:docMk/>
            <pc:sldMk cId="2964176067" sldId="260"/>
            <ac:spMk id="3" creationId="{FFB6C6D3-0ED9-75D7-153F-A2ECA990025B}"/>
          </ac:spMkLst>
        </pc:spChg>
        <pc:picChg chg="add mod">
          <ac:chgData name="L Dandridge" userId="9a82c0f9-4471-468e-b2bc-22c4af774daf" providerId="ADAL" clId="{31F2A8C8-6BC0-45E5-BF02-061632770B4E}" dt="2026-05-05T11:02:33.982" v="116"/>
          <ac:picMkLst>
            <pc:docMk/>
            <pc:sldMk cId="2964176067" sldId="260"/>
            <ac:picMk id="2" creationId="{816344EE-3C04-3559-3803-07663E893063}"/>
          </ac:picMkLst>
        </pc:picChg>
      </pc:sldChg>
      <pc:sldChg chg="addSp modSp mod">
        <pc:chgData name="L Dandridge" userId="9a82c0f9-4471-468e-b2bc-22c4af774daf" providerId="ADAL" clId="{31F2A8C8-6BC0-45E5-BF02-061632770B4E}" dt="2026-05-05T11:03:50.025" v="140" actId="14100"/>
        <pc:sldMkLst>
          <pc:docMk/>
          <pc:sldMk cId="1493475769" sldId="261"/>
        </pc:sldMkLst>
        <pc:spChg chg="mod">
          <ac:chgData name="L Dandridge" userId="9a82c0f9-4471-468e-b2bc-22c4af774daf" providerId="ADAL" clId="{31F2A8C8-6BC0-45E5-BF02-061632770B4E}" dt="2026-05-05T11:03:25.188" v="131" actId="1076"/>
          <ac:spMkLst>
            <pc:docMk/>
            <pc:sldMk cId="1493475769" sldId="261"/>
            <ac:spMk id="2" creationId="{126BABED-6103-6A0C-CF34-F84E1C8D4DA4}"/>
          </ac:spMkLst>
        </pc:spChg>
        <pc:spChg chg="mod">
          <ac:chgData name="L Dandridge" userId="9a82c0f9-4471-468e-b2bc-22c4af774daf" providerId="ADAL" clId="{31F2A8C8-6BC0-45E5-BF02-061632770B4E}" dt="2026-05-05T11:03:50.025" v="140" actId="14100"/>
          <ac:spMkLst>
            <pc:docMk/>
            <pc:sldMk cId="1493475769" sldId="261"/>
            <ac:spMk id="6" creationId="{AFB48818-FB48-1847-B03C-0DF36DF97C12}"/>
          </ac:spMkLst>
        </pc:spChg>
        <pc:picChg chg="add mod">
          <ac:chgData name="L Dandridge" userId="9a82c0f9-4471-468e-b2bc-22c4af774daf" providerId="ADAL" clId="{31F2A8C8-6BC0-45E5-BF02-061632770B4E}" dt="2026-05-05T11:02:35.130" v="117"/>
          <ac:picMkLst>
            <pc:docMk/>
            <pc:sldMk cId="1493475769" sldId="261"/>
            <ac:picMk id="3" creationId="{B051BA23-6460-B094-485E-ABDC20658252}"/>
          </ac:picMkLst>
        </pc:picChg>
      </pc:sldChg>
      <pc:sldChg chg="addSp modSp mod">
        <pc:chgData name="L Dandridge" userId="9a82c0f9-4471-468e-b2bc-22c4af774daf" providerId="ADAL" clId="{31F2A8C8-6BC0-45E5-BF02-061632770B4E}" dt="2026-05-05T11:06:41.653" v="221" actId="1076"/>
        <pc:sldMkLst>
          <pc:docMk/>
          <pc:sldMk cId="1123307919" sldId="262"/>
        </pc:sldMkLst>
        <pc:spChg chg="mod">
          <ac:chgData name="L Dandridge" userId="9a82c0f9-4471-468e-b2bc-22c4af774daf" providerId="ADAL" clId="{31F2A8C8-6BC0-45E5-BF02-061632770B4E}" dt="2026-05-05T11:06:41.653" v="221" actId="1076"/>
          <ac:spMkLst>
            <pc:docMk/>
            <pc:sldMk cId="1123307919" sldId="262"/>
            <ac:spMk id="3" creationId="{3B655EB7-4A0B-1BC6-CB18-E43EF2A270F6}"/>
          </ac:spMkLst>
        </pc:spChg>
        <pc:picChg chg="add mod">
          <ac:chgData name="L Dandridge" userId="9a82c0f9-4471-468e-b2bc-22c4af774daf" providerId="ADAL" clId="{31F2A8C8-6BC0-45E5-BF02-061632770B4E}" dt="2026-05-05T11:02:37.732" v="118"/>
          <ac:picMkLst>
            <pc:docMk/>
            <pc:sldMk cId="1123307919" sldId="262"/>
            <ac:picMk id="2" creationId="{FDFBAA2D-435F-DE68-1B28-2C7CDB0CFD1E}"/>
          </ac:picMkLst>
        </pc:picChg>
      </pc:sldChg>
      <pc:sldChg chg="del">
        <pc:chgData name="L Dandridge" userId="9a82c0f9-4471-468e-b2bc-22c4af774daf" providerId="ADAL" clId="{31F2A8C8-6BC0-45E5-BF02-061632770B4E}" dt="2026-05-05T10:56:05.615" v="26" actId="47"/>
        <pc:sldMkLst>
          <pc:docMk/>
          <pc:sldMk cId="3368471902" sldId="263"/>
        </pc:sldMkLst>
      </pc:sldChg>
      <pc:sldChg chg="del">
        <pc:chgData name="L Dandridge" userId="9a82c0f9-4471-468e-b2bc-22c4af774daf" providerId="ADAL" clId="{31F2A8C8-6BC0-45E5-BF02-061632770B4E}" dt="2026-05-05T10:56:06.722" v="27" actId="47"/>
        <pc:sldMkLst>
          <pc:docMk/>
          <pc:sldMk cId="1367296091" sldId="264"/>
        </pc:sldMkLst>
      </pc:sldChg>
      <pc:sldChg chg="modSp mod ord">
        <pc:chgData name="L Dandridge" userId="9a82c0f9-4471-468e-b2bc-22c4af774daf" providerId="ADAL" clId="{31F2A8C8-6BC0-45E5-BF02-061632770B4E}" dt="2026-05-05T11:05:15.116" v="199" actId="20577"/>
        <pc:sldMkLst>
          <pc:docMk/>
          <pc:sldMk cId="2265616291" sldId="265"/>
        </pc:sldMkLst>
        <pc:spChg chg="mod">
          <ac:chgData name="L Dandridge" userId="9a82c0f9-4471-468e-b2bc-22c4af774daf" providerId="ADAL" clId="{31F2A8C8-6BC0-45E5-BF02-061632770B4E}" dt="2026-05-05T11:05:15.116" v="199" actId="20577"/>
          <ac:spMkLst>
            <pc:docMk/>
            <pc:sldMk cId="2265616291" sldId="265"/>
            <ac:spMk id="14" creationId="{B605F305-EEE1-BCBC-50B7-C51381998DF7}"/>
          </ac:spMkLst>
        </pc:spChg>
      </pc:sldChg>
    </pc:docChg>
  </pc:docChgLst>
  <pc:docChgLst>
    <pc:chgData name="C Grisedale" userId="S::cgrisedale@dnl.odbst.org::9137ae75-0b07-44a5-a1bb-67135e5747dc" providerId="AD" clId="Web-{AD28FC4D-4B9B-5BD7-30A6-F18D29D46F28}"/>
    <pc:docChg chg="addSld">
      <pc:chgData name="C Grisedale" userId="S::cgrisedale@dnl.odbst.org::9137ae75-0b07-44a5-a1bb-67135e5747dc" providerId="AD" clId="Web-{AD28FC4D-4B9B-5BD7-30A6-F18D29D46F28}" dt="2026-04-15T12:38:49.024" v="11"/>
      <pc:docMkLst>
        <pc:docMk/>
      </pc:docMkLst>
    </pc:docChg>
  </pc:docChgLst>
  <pc:docChgLst>
    <pc:chgData name="L Dandridge" userId="9a82c0f9-4471-468e-b2bc-22c4af774daf" providerId="ADAL" clId="{FB376DA4-23F8-4876-82E1-02760C27769C}"/>
    <pc:docChg chg="undo custSel addSld delSld modSld">
      <pc:chgData name="L Dandridge" userId="9a82c0f9-4471-468e-b2bc-22c4af774daf" providerId="ADAL" clId="{FB376DA4-23F8-4876-82E1-02760C27769C}" dt="2026-04-20T12:03:43.914" v="981" actId="1582"/>
      <pc:docMkLst>
        <pc:docMk/>
      </pc:docMkLst>
      <pc:sldChg chg="addSp delSp modSp new mod">
        <pc:chgData name="L Dandridge" userId="9a82c0f9-4471-468e-b2bc-22c4af774daf" providerId="ADAL" clId="{FB376DA4-23F8-4876-82E1-02760C27769C}" dt="2026-04-20T12:03:43.914" v="981" actId="1582"/>
        <pc:sldMkLst>
          <pc:docMk/>
          <pc:sldMk cId="2265616291" sldId="265"/>
        </pc:sldMkLst>
        <pc:spChg chg="add mod">
          <ac:chgData name="L Dandridge" userId="9a82c0f9-4471-468e-b2bc-22c4af774daf" providerId="ADAL" clId="{FB376DA4-23F8-4876-82E1-02760C27769C}" dt="2026-04-20T12:03:43.914" v="981" actId="1582"/>
          <ac:spMkLst>
            <pc:docMk/>
            <pc:sldMk cId="2265616291" sldId="265"/>
            <ac:spMk id="6" creationId="{FBA3BBB7-ED8F-50CD-8381-9C119ABB5E01}"/>
          </ac:spMkLst>
        </pc:spChg>
        <pc:spChg chg="add mod">
          <ac:chgData name="L Dandridge" userId="9a82c0f9-4471-468e-b2bc-22c4af774daf" providerId="ADAL" clId="{FB376DA4-23F8-4876-82E1-02760C27769C}" dt="2026-04-20T12:03:43.914" v="981" actId="1582"/>
          <ac:spMkLst>
            <pc:docMk/>
            <pc:sldMk cId="2265616291" sldId="265"/>
            <ac:spMk id="7" creationId="{33B4EB97-5CE6-32FC-337C-E5FA3C54B02B}"/>
          </ac:spMkLst>
        </pc:spChg>
        <pc:spChg chg="add mod">
          <ac:chgData name="L Dandridge" userId="9a82c0f9-4471-468e-b2bc-22c4af774daf" providerId="ADAL" clId="{FB376DA4-23F8-4876-82E1-02760C27769C}" dt="2026-04-20T12:03:43.914" v="981" actId="1582"/>
          <ac:spMkLst>
            <pc:docMk/>
            <pc:sldMk cId="2265616291" sldId="265"/>
            <ac:spMk id="8" creationId="{6720E79C-51B9-EBC9-B5B1-B9BF0C97ADE7}"/>
          </ac:spMkLst>
        </pc:spChg>
        <pc:spChg chg="add mod">
          <ac:chgData name="L Dandridge" userId="9a82c0f9-4471-468e-b2bc-22c4af774daf" providerId="ADAL" clId="{FB376DA4-23F8-4876-82E1-02760C27769C}" dt="2026-04-20T12:03:43.914" v="981" actId="1582"/>
          <ac:spMkLst>
            <pc:docMk/>
            <pc:sldMk cId="2265616291" sldId="265"/>
            <ac:spMk id="9" creationId="{C8182D5E-9B82-22A3-C52C-FD42C269E667}"/>
          </ac:spMkLst>
        </pc:spChg>
        <pc:spChg chg="add mod">
          <ac:chgData name="L Dandridge" userId="9a82c0f9-4471-468e-b2bc-22c4af774daf" providerId="ADAL" clId="{FB376DA4-23F8-4876-82E1-02760C27769C}" dt="2026-04-20T12:03:43.914" v="981" actId="1582"/>
          <ac:spMkLst>
            <pc:docMk/>
            <pc:sldMk cId="2265616291" sldId="265"/>
            <ac:spMk id="10" creationId="{5C60002D-747A-7ED4-5443-903B5278D0A8}"/>
          </ac:spMkLst>
        </pc:spChg>
        <pc:spChg chg="add mod">
          <ac:chgData name="L Dandridge" userId="9a82c0f9-4471-468e-b2bc-22c4af774daf" providerId="ADAL" clId="{FB376DA4-23F8-4876-82E1-02760C27769C}" dt="2026-04-20T12:03:43.914" v="981" actId="1582"/>
          <ac:spMkLst>
            <pc:docMk/>
            <pc:sldMk cId="2265616291" sldId="265"/>
            <ac:spMk id="12" creationId="{64F73E69-FBB0-03E4-9DD0-BE72B6B6E743}"/>
          </ac:spMkLst>
        </pc:spChg>
        <pc:spChg chg="add mod">
          <ac:chgData name="L Dandridge" userId="9a82c0f9-4471-468e-b2bc-22c4af774daf" providerId="ADAL" clId="{FB376DA4-23F8-4876-82E1-02760C27769C}" dt="2026-04-20T12:03:43.914" v="981" actId="1582"/>
          <ac:spMkLst>
            <pc:docMk/>
            <pc:sldMk cId="2265616291" sldId="265"/>
            <ac:spMk id="13" creationId="{8AE394C6-BDF0-A2C1-A5FD-B7B7670DCAB7}"/>
          </ac:spMkLst>
        </pc:spChg>
        <pc:spChg chg="add mod">
          <ac:chgData name="L Dandridge" userId="9a82c0f9-4471-468e-b2bc-22c4af774daf" providerId="ADAL" clId="{FB376DA4-23F8-4876-82E1-02760C27769C}" dt="2026-04-20T12:03:43.914" v="981" actId="1582"/>
          <ac:spMkLst>
            <pc:docMk/>
            <pc:sldMk cId="2265616291" sldId="265"/>
            <ac:spMk id="14" creationId="{B605F305-EEE1-BCBC-50B7-C51381998DF7}"/>
          </ac:spMkLst>
        </pc:spChg>
        <pc:spChg chg="add mod">
          <ac:chgData name="L Dandridge" userId="9a82c0f9-4471-468e-b2bc-22c4af774daf" providerId="ADAL" clId="{FB376DA4-23F8-4876-82E1-02760C27769C}" dt="2026-04-20T12:03:43.914" v="981" actId="1582"/>
          <ac:spMkLst>
            <pc:docMk/>
            <pc:sldMk cId="2265616291" sldId="265"/>
            <ac:spMk id="15" creationId="{D7C36B75-22B1-0EFA-8E90-95044C5CB026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BD8168-4AAD-F090-FAE2-DC7B9AD4763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07B5CC9-F622-D45C-61B7-96EB4ADC3DF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A8EE5B2-09DC-02C8-26B4-F4D5595D2C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B0427D-7433-464B-9F3C-50974CDEE533}" type="datetimeFigureOut">
              <a:rPr lang="en-GB" smtClean="0"/>
              <a:t>05/05/2026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05D60A6-B143-1C98-52D0-442290AF9E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3BF7DAD-C3DA-D567-8447-F6301C7086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72EBFD-00C1-43BA-8481-BB16B6BC6F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08985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3580EC-131C-6BC7-B42B-BA38E213EE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B3C08B-E111-FFA8-7967-943A385F7CC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77DC74C-012C-7A5C-80D2-0F252F44D4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B0427D-7433-464B-9F3C-50974CDEE533}" type="datetimeFigureOut">
              <a:rPr lang="en-GB" smtClean="0"/>
              <a:t>05/05/2026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8E2EDCC-866A-D8A8-30A0-402FD33876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DB6F9DC-3BD7-2309-B0D3-32982537B1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72EBFD-00C1-43BA-8481-BB16B6BC6F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40328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D2543E-BCC0-DFDD-4E8D-1BA8414335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F42BA9-918B-C4C6-F1B2-E30B0E50670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7B844BB-2D2A-59A1-925E-E92894C71E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B0427D-7433-464B-9F3C-50974CDEE533}" type="datetimeFigureOut">
              <a:rPr lang="en-GB" smtClean="0"/>
              <a:t>05/05/2026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417CB43-0A2C-3D03-576B-9AF5DFA0E2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941C8E1-BAA7-0847-4E99-1432A1BD76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72EBFD-00C1-43BA-8481-BB16B6BC6F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658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D3D829-FBAD-9F65-68D1-E2BA697926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80AE21D-74F9-8DAE-0921-D3889D9B04D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56C0ABF-CA37-D855-312A-32780988D33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7E7FE92-E68C-BECA-6D5D-8C763695CE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B0427D-7433-464B-9F3C-50974CDEE533}" type="datetimeFigureOut">
              <a:rPr lang="en-GB" smtClean="0"/>
              <a:t>05/05/2026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7BB98DA-7ED0-6225-BE8D-9DC99FC559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C21B8F5-F039-548B-2B8A-E3F5EC97E3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72EBFD-00C1-43BA-8481-BB16B6BC6F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53582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4C909E-F5DA-EF0A-942A-C3A81E15F7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CDA4494-33BC-CB1E-2A3E-A3D5C34F577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D86AE6E-A2DB-A30D-0DAB-DBE3C3A3308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FF9DBB5-0CDB-001F-721C-D4C6DE3BB81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66F04CC-7082-A5BD-0B34-26D06EAD785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2658AE8-382A-B884-936A-F99801B92C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B0427D-7433-464B-9F3C-50974CDEE533}" type="datetimeFigureOut">
              <a:rPr lang="en-GB" smtClean="0"/>
              <a:t>05/05/2026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BCF8B1C-C336-60C6-F20E-3D79BC669F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0EFFC84-B96F-C627-FA05-A583DBEBC1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72EBFD-00C1-43BA-8481-BB16B6BC6F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26989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7B6A8B-2227-0F7B-EDD1-75084CE979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670BE4C-B29A-38BE-314B-141614379E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B0427D-7433-464B-9F3C-50974CDEE533}" type="datetimeFigureOut">
              <a:rPr lang="en-GB" smtClean="0"/>
              <a:t>05/05/2026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0C5520C-83FF-8CC0-F531-16BE8E404B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4729281-0CD1-DDFB-FF5D-EFECDAA637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72EBFD-00C1-43BA-8481-BB16B6BC6F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70052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396645E-829F-D582-1228-C1039E98C6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B0427D-7433-464B-9F3C-50974CDEE533}" type="datetimeFigureOut">
              <a:rPr lang="en-GB" smtClean="0"/>
              <a:t>05/05/2026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01EB951-0AB2-F59F-9EC7-9DD7F292BA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E69AB2C-5F0D-8041-7768-1E0FE8F3D5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72EBFD-00C1-43BA-8481-BB16B6BC6F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39325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F5B46D-50E6-2F05-0E10-7CB08B1485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A2191F2-7EC0-ED09-3D57-DFE6DE8087E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3EDAF3B-7374-C89B-08DA-163419B341A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78185EA-D868-1F73-A57B-AEC76A9785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B0427D-7433-464B-9F3C-50974CDEE533}" type="datetimeFigureOut">
              <a:rPr lang="en-GB" smtClean="0"/>
              <a:t>05/05/2026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4AC41FA-070F-FF98-DF4B-C2F65E3E6D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680E66B-1A7A-E13D-AC45-FAD9390DAD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72EBFD-00C1-43BA-8481-BB16B6BC6F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94010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32BA9A-876F-AF74-B81C-627C7EB90D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5055CEF-CA54-011E-8688-BEC95FAFE71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755ABC7-CAD2-9F63-E47A-77BC2A16BBF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EC408E2-D390-31CB-C515-838F557962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B0427D-7433-464B-9F3C-50974CDEE533}" type="datetimeFigureOut">
              <a:rPr lang="en-GB" smtClean="0"/>
              <a:t>05/05/2026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922BBBC-1398-4279-31DA-E556E603C2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1D18896-2081-493A-2EF8-2CF94C43CB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72EBFD-00C1-43BA-8481-BB16B6BC6F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17021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76C8FF-CA21-CF38-C35C-6D43A8B2F7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4FA61D7-9F47-5A46-D8B6-1691917E293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0A30B52-7046-835A-5198-9A19F5B429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B0427D-7433-464B-9F3C-50974CDEE533}" type="datetimeFigureOut">
              <a:rPr lang="en-GB" smtClean="0"/>
              <a:t>05/05/2026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BD77092-243C-CEF0-6F14-FDD41B412F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E1B25CA-3396-A332-86A5-2933EF9130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72EBFD-00C1-43BA-8481-BB16B6BC6F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44348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81A34AC-A4A0-53DA-0814-3D9573E0D2E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A3F5BCF-EBA0-F07D-D044-F0CEEC9034F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C83764F-ED14-4215-5688-7EB2406434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B0427D-7433-464B-9F3C-50974CDEE533}" type="datetimeFigureOut">
              <a:rPr lang="en-GB" smtClean="0"/>
              <a:t>05/05/2026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C7DAF0-0409-437B-3520-4FABCB59FC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0DD04DE-8792-018A-AE1B-73BB05BF04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72EBFD-00C1-43BA-8481-BB16B6BC6F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57971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5F9F319-902C-1827-0520-36710E81B3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80DFFD0-5731-E58B-6629-2F39C88C52F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650CBD9-57F3-487F-8274-8DA67A81242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5B0427D-7433-464B-9F3C-50974CDEE533}" type="datetimeFigureOut">
              <a:rPr lang="en-GB" smtClean="0"/>
              <a:t>05/05/2026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59C0953-89D6-033B-8741-128A5B925BE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9E06A18-F537-80BD-45FB-A52A76848F8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872EBFD-00C1-43BA-8481-BB16B6BC6F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35468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logo of a school&#10;&#10;Description automatically generated">
            <a:extLst>
              <a:ext uri="{FF2B5EF4-FFF2-40B4-BE49-F238E27FC236}">
                <a16:creationId xmlns:a16="http://schemas.microsoft.com/office/drawing/2014/main" id="{32F1716C-DC24-7751-0EBB-12EAC41B80E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29345" y="5043638"/>
            <a:ext cx="2162655" cy="1814362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4420C906-C5DD-2C17-3F27-E2EFCD5EA24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3999" y="3636963"/>
            <a:ext cx="9144000" cy="2387600"/>
          </a:xfrm>
        </p:spPr>
        <p:txBody>
          <a:bodyPr>
            <a:normAutofit fontScale="90000"/>
          </a:bodyPr>
          <a:lstStyle/>
          <a:p>
            <a:r>
              <a:rPr lang="en-GB" sz="8800" dirty="0">
                <a:solidFill>
                  <a:srgbClr val="1C2452"/>
                </a:solidFill>
                <a:latin typeface="Abadi" panose="020B0604020104020204" pitchFamily="34" charset="0"/>
              </a:rPr>
              <a:t>Pupil survey ‘Belonging @ TDS’</a:t>
            </a:r>
            <a:br>
              <a:rPr lang="en-GB" sz="8800" dirty="0">
                <a:solidFill>
                  <a:srgbClr val="1C2452"/>
                </a:solidFill>
                <a:latin typeface="Abadi" panose="020B0604020104020204" pitchFamily="34" charset="0"/>
              </a:rPr>
            </a:br>
            <a:r>
              <a:rPr lang="en-GB" sz="8800" dirty="0">
                <a:solidFill>
                  <a:srgbClr val="1C2452"/>
                </a:solidFill>
                <a:latin typeface="Abadi" panose="020B0604020104020204" pitchFamily="34" charset="0"/>
              </a:rPr>
              <a:t>summary</a:t>
            </a:r>
          </a:p>
        </p:txBody>
      </p:sp>
      <p:pic>
        <p:nvPicPr>
          <p:cNvPr id="4" name="Picture 3" descr="school-name-colour">
            <a:extLst>
              <a:ext uri="{FF2B5EF4-FFF2-40B4-BE49-F238E27FC236}">
                <a16:creationId xmlns:a16="http://schemas.microsoft.com/office/drawing/2014/main" id="{D4C5AABF-FDBF-779D-15DB-405DFF8FD29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8112" b="38286"/>
          <a:stretch/>
        </p:blipFill>
        <p:spPr bwMode="auto">
          <a:xfrm>
            <a:off x="1442336" y="707327"/>
            <a:ext cx="9307327" cy="1551623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" name="Picture 5" descr="A logo of a school&#10;&#10;Description automatically generated">
            <a:extLst>
              <a:ext uri="{FF2B5EF4-FFF2-40B4-BE49-F238E27FC236}">
                <a16:creationId xmlns:a16="http://schemas.microsoft.com/office/drawing/2014/main" id="{9FAAB474-8632-B462-BDA9-A9D8554476E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94" y="5033161"/>
            <a:ext cx="2162655" cy="1814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53158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peech Bubble: Rectangle with Corners Rounded 5">
            <a:extLst>
              <a:ext uri="{FF2B5EF4-FFF2-40B4-BE49-F238E27FC236}">
                <a16:creationId xmlns:a16="http://schemas.microsoft.com/office/drawing/2014/main" id="{FBA3BBB7-ED8F-50CD-8381-9C119ABB5E01}"/>
              </a:ext>
            </a:extLst>
          </p:cNvPr>
          <p:cNvSpPr/>
          <p:nvPr/>
        </p:nvSpPr>
        <p:spPr>
          <a:xfrm>
            <a:off x="186574" y="389775"/>
            <a:ext cx="3853411" cy="1605280"/>
          </a:xfrm>
          <a:prstGeom prst="wedgeRoundRectCallout">
            <a:avLst>
              <a:gd name="adj1" fmla="val -28383"/>
              <a:gd name="adj2" fmla="val 69347"/>
              <a:gd name="adj3" fmla="val 16667"/>
            </a:avLst>
          </a:prstGeom>
          <a:solidFill>
            <a:schemeClr val="bg1"/>
          </a:solidFill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tx1"/>
                </a:solidFill>
              </a:rPr>
              <a:t>When we have class discussions we all have a chance to say something if we would like to</a:t>
            </a:r>
          </a:p>
        </p:txBody>
      </p:sp>
      <p:sp>
        <p:nvSpPr>
          <p:cNvPr id="7" name="Speech Bubble: Rectangle with Corners Rounded 6">
            <a:extLst>
              <a:ext uri="{FF2B5EF4-FFF2-40B4-BE49-F238E27FC236}">
                <a16:creationId xmlns:a16="http://schemas.microsoft.com/office/drawing/2014/main" id="{33B4EB97-5CE6-32FC-337C-E5FA3C54B02B}"/>
              </a:ext>
            </a:extLst>
          </p:cNvPr>
          <p:cNvSpPr/>
          <p:nvPr/>
        </p:nvSpPr>
        <p:spPr>
          <a:xfrm>
            <a:off x="4169294" y="386080"/>
            <a:ext cx="3853411" cy="1605280"/>
          </a:xfrm>
          <a:prstGeom prst="wedgeRoundRectCallout">
            <a:avLst>
              <a:gd name="adj1" fmla="val 29862"/>
              <a:gd name="adj2" fmla="val 65204"/>
              <a:gd name="adj3" fmla="val 16667"/>
            </a:avLst>
          </a:prstGeom>
          <a:solidFill>
            <a:schemeClr val="bg1"/>
          </a:solidFill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tx1"/>
                </a:solidFill>
              </a:rPr>
              <a:t>Children play with me, you can play with anyone….even Year 6 play with us</a:t>
            </a:r>
            <a:r>
              <a:rPr lang="en-GB" dirty="0"/>
              <a:t>. </a:t>
            </a:r>
            <a:endParaRPr lang="en-GB" sz="2400" b="1" dirty="0">
              <a:solidFill>
                <a:schemeClr val="tx1"/>
              </a:solidFill>
            </a:endParaRPr>
          </a:p>
        </p:txBody>
      </p:sp>
      <p:sp>
        <p:nvSpPr>
          <p:cNvPr id="8" name="Speech Bubble: Rectangle with Corners Rounded 7">
            <a:extLst>
              <a:ext uri="{FF2B5EF4-FFF2-40B4-BE49-F238E27FC236}">
                <a16:creationId xmlns:a16="http://schemas.microsoft.com/office/drawing/2014/main" id="{6720E79C-51B9-EBC9-B5B1-B9BF0C97ADE7}"/>
              </a:ext>
            </a:extLst>
          </p:cNvPr>
          <p:cNvSpPr/>
          <p:nvPr/>
        </p:nvSpPr>
        <p:spPr>
          <a:xfrm>
            <a:off x="186571" y="2458258"/>
            <a:ext cx="3853411" cy="1605280"/>
          </a:xfrm>
          <a:prstGeom prst="wedgeRoundRectCallout">
            <a:avLst>
              <a:gd name="adj1" fmla="val 26410"/>
              <a:gd name="adj2" fmla="val -71505"/>
              <a:gd name="adj3" fmla="val 16667"/>
            </a:avLst>
          </a:prstGeom>
          <a:solidFill>
            <a:schemeClr val="bg1"/>
          </a:solidFill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tx1"/>
                </a:solidFill>
              </a:rPr>
              <a:t>Everyone tries to learn our names which makes me feel special and like I belong. </a:t>
            </a:r>
          </a:p>
        </p:txBody>
      </p:sp>
      <p:sp>
        <p:nvSpPr>
          <p:cNvPr id="9" name="Speech Bubble: Rectangle with Corners Rounded 8">
            <a:extLst>
              <a:ext uri="{FF2B5EF4-FFF2-40B4-BE49-F238E27FC236}">
                <a16:creationId xmlns:a16="http://schemas.microsoft.com/office/drawing/2014/main" id="{C8182D5E-9B82-22A3-C52C-FD42C269E667}"/>
              </a:ext>
            </a:extLst>
          </p:cNvPr>
          <p:cNvSpPr/>
          <p:nvPr/>
        </p:nvSpPr>
        <p:spPr>
          <a:xfrm>
            <a:off x="4169293" y="2458258"/>
            <a:ext cx="3853411" cy="1605280"/>
          </a:xfrm>
          <a:prstGeom prst="wedgeRoundRectCallout">
            <a:avLst>
              <a:gd name="adj1" fmla="val 5269"/>
              <a:gd name="adj2" fmla="val -68397"/>
              <a:gd name="adj3" fmla="val 16667"/>
            </a:avLst>
          </a:prstGeom>
          <a:solidFill>
            <a:schemeClr val="bg1"/>
          </a:solidFill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tx1"/>
                </a:solidFill>
              </a:rPr>
              <a:t>We are part of lots of teams – I am in team 4G, team 4, Emerald team and team TDS! </a:t>
            </a:r>
          </a:p>
        </p:txBody>
      </p:sp>
      <p:sp>
        <p:nvSpPr>
          <p:cNvPr id="10" name="Speech Bubble: Rectangle with Corners Rounded 9">
            <a:extLst>
              <a:ext uri="{FF2B5EF4-FFF2-40B4-BE49-F238E27FC236}">
                <a16:creationId xmlns:a16="http://schemas.microsoft.com/office/drawing/2014/main" id="{5C60002D-747A-7ED4-5443-903B5278D0A8}"/>
              </a:ext>
            </a:extLst>
          </p:cNvPr>
          <p:cNvSpPr/>
          <p:nvPr/>
        </p:nvSpPr>
        <p:spPr>
          <a:xfrm>
            <a:off x="186573" y="4526741"/>
            <a:ext cx="3853411" cy="1605280"/>
          </a:xfrm>
          <a:prstGeom prst="wedgeRoundRectCallout">
            <a:avLst>
              <a:gd name="adj1" fmla="val -11988"/>
              <a:gd name="adj2" fmla="val 62097"/>
              <a:gd name="adj3" fmla="val 16667"/>
            </a:avLst>
          </a:prstGeom>
          <a:solidFill>
            <a:schemeClr val="bg1"/>
          </a:solidFill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tx1"/>
                </a:solidFill>
              </a:rPr>
              <a:t>Putting on my school uniform is like putting on my school – it shows that I am a part of it!</a:t>
            </a:r>
          </a:p>
        </p:txBody>
      </p:sp>
      <p:sp>
        <p:nvSpPr>
          <p:cNvPr id="12" name="Speech Bubble: Rectangle with Corners Rounded 11">
            <a:extLst>
              <a:ext uri="{FF2B5EF4-FFF2-40B4-BE49-F238E27FC236}">
                <a16:creationId xmlns:a16="http://schemas.microsoft.com/office/drawing/2014/main" id="{64F73E69-FBB0-03E4-9DD0-BE72B6B6E743}"/>
              </a:ext>
            </a:extLst>
          </p:cNvPr>
          <p:cNvSpPr/>
          <p:nvPr/>
        </p:nvSpPr>
        <p:spPr>
          <a:xfrm>
            <a:off x="4169292" y="4526741"/>
            <a:ext cx="3853411" cy="1605280"/>
          </a:xfrm>
          <a:prstGeom prst="wedgeRoundRectCallout">
            <a:avLst>
              <a:gd name="adj1" fmla="val 8290"/>
              <a:gd name="adj2" fmla="val 64169"/>
              <a:gd name="adj3" fmla="val 16667"/>
            </a:avLst>
          </a:prstGeom>
          <a:solidFill>
            <a:schemeClr val="bg1"/>
          </a:solidFill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tx1"/>
                </a:solidFill>
              </a:rPr>
              <a:t>School rules, class charters helps us all behave the same</a:t>
            </a:r>
          </a:p>
        </p:txBody>
      </p:sp>
      <p:sp>
        <p:nvSpPr>
          <p:cNvPr id="13" name="Speech Bubble: Rectangle with Corners Rounded 12">
            <a:extLst>
              <a:ext uri="{FF2B5EF4-FFF2-40B4-BE49-F238E27FC236}">
                <a16:creationId xmlns:a16="http://schemas.microsoft.com/office/drawing/2014/main" id="{8AE394C6-BDF0-A2C1-A5FD-B7B7670DCAB7}"/>
              </a:ext>
            </a:extLst>
          </p:cNvPr>
          <p:cNvSpPr/>
          <p:nvPr/>
        </p:nvSpPr>
        <p:spPr>
          <a:xfrm>
            <a:off x="8152015" y="386080"/>
            <a:ext cx="3853411" cy="1605280"/>
          </a:xfrm>
          <a:prstGeom prst="wedgeRoundRectCallout">
            <a:avLst>
              <a:gd name="adj1" fmla="val -17166"/>
              <a:gd name="adj2" fmla="val 65204"/>
              <a:gd name="adj3" fmla="val 16667"/>
            </a:avLst>
          </a:prstGeom>
          <a:solidFill>
            <a:schemeClr val="bg1"/>
          </a:solidFill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tx1"/>
                </a:solidFill>
              </a:rPr>
              <a:t>We go on trips and we are proud to show that we belong to TDS</a:t>
            </a:r>
          </a:p>
        </p:txBody>
      </p:sp>
      <p:sp>
        <p:nvSpPr>
          <p:cNvPr id="14" name="Speech Bubble: Rectangle with Corners Rounded 13">
            <a:extLst>
              <a:ext uri="{FF2B5EF4-FFF2-40B4-BE49-F238E27FC236}">
                <a16:creationId xmlns:a16="http://schemas.microsoft.com/office/drawing/2014/main" id="{B605F305-EEE1-BCBC-50B7-C51381998DF7}"/>
              </a:ext>
            </a:extLst>
          </p:cNvPr>
          <p:cNvSpPr/>
          <p:nvPr/>
        </p:nvSpPr>
        <p:spPr>
          <a:xfrm>
            <a:off x="8152011" y="4526741"/>
            <a:ext cx="3853411" cy="1605280"/>
          </a:xfrm>
          <a:prstGeom prst="wedgeRoundRectCallout">
            <a:avLst>
              <a:gd name="adj1" fmla="val 22096"/>
              <a:gd name="adj2" fmla="val 64169"/>
              <a:gd name="adj3" fmla="val 16667"/>
            </a:avLst>
          </a:prstGeom>
          <a:solidFill>
            <a:schemeClr val="bg1"/>
          </a:solidFill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tx1"/>
                </a:solidFill>
              </a:rPr>
              <a:t>We are like pieces of a jigsaw – we all fit together</a:t>
            </a:r>
          </a:p>
        </p:txBody>
      </p:sp>
      <p:sp>
        <p:nvSpPr>
          <p:cNvPr id="15" name="Speech Bubble: Rectangle with Corners Rounded 14">
            <a:extLst>
              <a:ext uri="{FF2B5EF4-FFF2-40B4-BE49-F238E27FC236}">
                <a16:creationId xmlns:a16="http://schemas.microsoft.com/office/drawing/2014/main" id="{D7C36B75-22B1-0EFA-8E90-95044C5CB026}"/>
              </a:ext>
            </a:extLst>
          </p:cNvPr>
          <p:cNvSpPr/>
          <p:nvPr/>
        </p:nvSpPr>
        <p:spPr>
          <a:xfrm>
            <a:off x="8152015" y="2458258"/>
            <a:ext cx="3853411" cy="1605280"/>
          </a:xfrm>
          <a:prstGeom prst="wedgeRoundRectCallout">
            <a:avLst>
              <a:gd name="adj1" fmla="val 15193"/>
              <a:gd name="adj2" fmla="val -68398"/>
              <a:gd name="adj3" fmla="val 16667"/>
            </a:avLst>
          </a:prstGeom>
          <a:solidFill>
            <a:schemeClr val="bg1"/>
          </a:solidFill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tx1"/>
                </a:solidFill>
              </a:rPr>
              <a:t>Adults smile at us and we can share how we are feeling</a:t>
            </a:r>
            <a:r>
              <a:rPr lang="en-GB" dirty="0"/>
              <a:t>. </a:t>
            </a:r>
            <a:endParaRPr lang="en-GB" sz="2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56162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9A890C-3811-A449-D968-13FEDD09BE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5216" y="99949"/>
            <a:ext cx="11021568" cy="1325563"/>
          </a:xfrm>
        </p:spPr>
        <p:txBody>
          <a:bodyPr>
            <a:noAutofit/>
          </a:bodyPr>
          <a:lstStyle/>
          <a:p>
            <a:r>
              <a:rPr lang="en-GB" sz="5000" dirty="0">
                <a:solidFill>
                  <a:srgbClr val="1C2452"/>
                </a:solidFill>
                <a:latin typeface="Abadi" panose="020B0604020104020204" pitchFamily="34" charset="0"/>
              </a:rPr>
              <a:t>What helps you feel part of our school?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AC5601D-AE52-609F-00ED-D31DFE23D7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1021568" cy="4351338"/>
          </a:xfrm>
        </p:spPr>
        <p:txBody>
          <a:bodyPr vert="horz" lIns="91440" tIns="45720" rIns="91440" bIns="45720" rtlCol="0">
            <a:normAutofit fontScale="85000" lnSpcReduction="20000"/>
          </a:bodyPr>
          <a:lstStyle/>
          <a:p>
            <a:pPr fontAlgn="t">
              <a:lnSpc>
                <a:spcPct val="100000"/>
              </a:lnSpc>
              <a:buNone/>
            </a:pPr>
            <a:r>
              <a:rPr lang="en-GB" dirty="0"/>
              <a:t>Children </a:t>
            </a:r>
            <a:r>
              <a:rPr lang="en-GB" dirty="0">
                <a:highlight>
                  <a:srgbClr val="FFFF00"/>
                </a:highlight>
              </a:rPr>
              <a:t>consistently described feeling a strong sense of belonging, safety and inclusion </a:t>
            </a:r>
            <a:r>
              <a:rPr lang="en-GB" dirty="0"/>
              <a:t>within the school community. A </a:t>
            </a:r>
            <a:r>
              <a:rPr lang="en-GB" dirty="0">
                <a:highlight>
                  <a:srgbClr val="FFFF00"/>
                </a:highlight>
              </a:rPr>
              <a:t>shared identity </a:t>
            </a:r>
            <a:r>
              <a:rPr lang="en-GB" dirty="0"/>
              <a:t>was a recurring theme, with many pupils highlighting the </a:t>
            </a:r>
            <a:r>
              <a:rPr lang="en-GB" dirty="0">
                <a:highlight>
                  <a:srgbClr val="FFFF00"/>
                </a:highlight>
              </a:rPr>
              <a:t>importance of school uniform</a:t>
            </a:r>
            <a:r>
              <a:rPr lang="en-GB" dirty="0"/>
              <a:t> and </a:t>
            </a:r>
            <a:r>
              <a:rPr lang="en-GB" dirty="0">
                <a:highlight>
                  <a:srgbClr val="FFFF00"/>
                </a:highlight>
              </a:rPr>
              <a:t>house systems in helping them feel part of a team</a:t>
            </a:r>
            <a:r>
              <a:rPr lang="en-GB" dirty="0"/>
              <a:t>. One child explained that wearing uniform “</a:t>
            </a:r>
            <a:r>
              <a:rPr lang="en-GB" dirty="0">
                <a:solidFill>
                  <a:srgbClr val="FF0000"/>
                </a:solidFill>
              </a:rPr>
              <a:t>shows we are from the same school</a:t>
            </a:r>
            <a:r>
              <a:rPr lang="en-GB" dirty="0"/>
              <a:t>”, while another added, “</a:t>
            </a:r>
            <a:r>
              <a:rPr lang="en-GB" dirty="0">
                <a:solidFill>
                  <a:srgbClr val="FF0000"/>
                </a:solidFill>
              </a:rPr>
              <a:t>everyone wears it so I feel I belong</a:t>
            </a:r>
            <a:r>
              <a:rPr lang="en-GB" dirty="0"/>
              <a:t>”.</a:t>
            </a:r>
          </a:p>
          <a:p>
            <a:pPr fontAlgn="t">
              <a:lnSpc>
                <a:spcPct val="100000"/>
              </a:lnSpc>
              <a:buNone/>
            </a:pPr>
            <a:r>
              <a:rPr lang="en-GB" dirty="0"/>
              <a:t>Positive relationships with staff were mentioned frequently. Children spoke warmly about being </a:t>
            </a:r>
            <a:r>
              <a:rPr lang="en-GB" dirty="0">
                <a:highlight>
                  <a:srgbClr val="FFFF00"/>
                </a:highlight>
              </a:rPr>
              <a:t>welcomed each morning, noting that staff are approachable, kind and consistently supportive</a:t>
            </a:r>
            <a:r>
              <a:rPr lang="en-GB" dirty="0"/>
              <a:t>. One pupil shared, “We are </a:t>
            </a:r>
            <a:r>
              <a:rPr lang="en-GB" dirty="0">
                <a:highlight>
                  <a:srgbClr val="FFFF00"/>
                </a:highlight>
              </a:rPr>
              <a:t>greeted by smiling teachers at the gate</a:t>
            </a:r>
            <a:r>
              <a:rPr lang="en-GB" dirty="0"/>
              <a:t>”, while another commented, “Every teacher is so nice and kind… </a:t>
            </a:r>
            <a:r>
              <a:rPr lang="en-GB" dirty="0">
                <a:highlight>
                  <a:srgbClr val="FFFF00"/>
                </a:highlight>
              </a:rPr>
              <a:t>people always smile at me</a:t>
            </a:r>
            <a:r>
              <a:rPr lang="en-GB" dirty="0"/>
              <a:t>”. Pupils also felt </a:t>
            </a:r>
            <a:r>
              <a:rPr lang="en-GB" dirty="0">
                <a:highlight>
                  <a:srgbClr val="FFFF00"/>
                </a:highlight>
              </a:rPr>
              <a:t>listened to and valued</a:t>
            </a:r>
            <a:r>
              <a:rPr lang="en-GB" dirty="0"/>
              <a:t>, particularly during lessons and discussions: “</a:t>
            </a:r>
            <a:r>
              <a:rPr lang="en-GB" dirty="0">
                <a:solidFill>
                  <a:srgbClr val="FF0000"/>
                </a:solidFill>
              </a:rPr>
              <a:t>When we have class discussions we all have a chance to say something if we would like to</a:t>
            </a:r>
            <a:r>
              <a:rPr lang="en-GB" dirty="0"/>
              <a:t>”.</a:t>
            </a:r>
          </a:p>
        </p:txBody>
      </p:sp>
      <p:pic>
        <p:nvPicPr>
          <p:cNvPr id="4" name="Picture 3" descr="A logo of a school&#10;&#10;Description automatically generated">
            <a:extLst>
              <a:ext uri="{FF2B5EF4-FFF2-40B4-BE49-F238E27FC236}">
                <a16:creationId xmlns:a16="http://schemas.microsoft.com/office/drawing/2014/main" id="{5F2DC50B-D7CF-33ED-142B-8687D34604A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11975" y="5532436"/>
            <a:ext cx="1580025" cy="13255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40367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9C13C2-0B5F-6FAB-7666-30462A52E9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7784" y="457358"/>
            <a:ext cx="10796016" cy="5943283"/>
          </a:xfrm>
        </p:spPr>
        <p:txBody>
          <a:bodyPr>
            <a:normAutofit fontScale="70000" lnSpcReduction="20000"/>
          </a:bodyPr>
          <a:lstStyle/>
          <a:p>
            <a:pPr fontAlgn="t">
              <a:lnSpc>
                <a:spcPct val="100000"/>
              </a:lnSpc>
              <a:buNone/>
            </a:pPr>
            <a:r>
              <a:rPr lang="en-GB" dirty="0"/>
              <a:t>Many children highlighted the importance of roles and responsibilities in building a sense of belonging and purpose. </a:t>
            </a:r>
            <a:r>
              <a:rPr lang="en-GB" dirty="0">
                <a:highlight>
                  <a:srgbClr val="FFFF00"/>
                </a:highlight>
              </a:rPr>
              <a:t>Classroom jobs and wider responsibilities such as monitors and School Council</a:t>
            </a:r>
            <a:r>
              <a:rPr lang="en-GB" dirty="0"/>
              <a:t> were viewed positively. One child said, “</a:t>
            </a:r>
            <a:r>
              <a:rPr lang="en-GB" i="1" dirty="0">
                <a:solidFill>
                  <a:srgbClr val="FF0000"/>
                </a:solidFill>
              </a:rPr>
              <a:t>Job roles for children help give us responsibility</a:t>
            </a:r>
            <a:r>
              <a:rPr lang="en-GB" dirty="0"/>
              <a:t>”, and another noted that classroom jobs are</a:t>
            </a:r>
            <a:r>
              <a:rPr lang="en-GB" dirty="0">
                <a:solidFill>
                  <a:srgbClr val="FF0000"/>
                </a:solidFill>
              </a:rPr>
              <a:t> “</a:t>
            </a:r>
            <a:r>
              <a:rPr lang="en-GB" i="1" dirty="0">
                <a:solidFill>
                  <a:srgbClr val="FF0000"/>
                </a:solidFill>
              </a:rPr>
              <a:t>fun and help us keep busy</a:t>
            </a:r>
            <a:r>
              <a:rPr lang="en-GB" dirty="0">
                <a:solidFill>
                  <a:srgbClr val="FF0000"/>
                </a:solidFill>
              </a:rPr>
              <a:t>”.</a:t>
            </a:r>
          </a:p>
          <a:p>
            <a:pPr fontAlgn="t">
              <a:lnSpc>
                <a:spcPct val="100000"/>
              </a:lnSpc>
              <a:buNone/>
            </a:pPr>
            <a:r>
              <a:rPr lang="en-GB" dirty="0"/>
              <a:t>Children also described feeling safe and secure, supported by </a:t>
            </a:r>
            <a:r>
              <a:rPr lang="en-GB" dirty="0">
                <a:highlight>
                  <a:srgbClr val="FFFF00"/>
                </a:highlight>
              </a:rPr>
              <a:t>clear routines, rules and consistent expectations</a:t>
            </a:r>
            <a:r>
              <a:rPr lang="en-GB" dirty="0"/>
              <a:t>. They recognised that </a:t>
            </a:r>
            <a:r>
              <a:rPr lang="en-GB" dirty="0">
                <a:highlight>
                  <a:srgbClr val="FFFF00"/>
                </a:highlight>
              </a:rPr>
              <a:t>rules help everyone learn and feel protected</a:t>
            </a:r>
            <a:r>
              <a:rPr lang="en-GB" dirty="0"/>
              <a:t>, with one pupil explaining, “</a:t>
            </a:r>
            <a:r>
              <a:rPr lang="en-GB" i="1" dirty="0">
                <a:solidFill>
                  <a:srgbClr val="FF0000"/>
                </a:solidFill>
              </a:rPr>
              <a:t>Rules make me feel safe because everyone tries to do them</a:t>
            </a:r>
            <a:r>
              <a:rPr lang="en-GB" dirty="0"/>
              <a:t>”. Systems such as </a:t>
            </a:r>
            <a:r>
              <a:rPr lang="en-GB" dirty="0">
                <a:highlight>
                  <a:srgbClr val="FFFF00"/>
                </a:highlight>
              </a:rPr>
              <a:t>registers, class charters and clear timetables </a:t>
            </a:r>
            <a:r>
              <a:rPr lang="en-GB" dirty="0"/>
              <a:t>were also mentioned as reassuring.</a:t>
            </a:r>
          </a:p>
          <a:p>
            <a:pPr fontAlgn="t">
              <a:lnSpc>
                <a:spcPct val="100000"/>
              </a:lnSpc>
              <a:buNone/>
            </a:pPr>
            <a:r>
              <a:rPr lang="en-GB" dirty="0"/>
              <a:t>Opportunities beyond lessons, including </a:t>
            </a:r>
            <a:r>
              <a:rPr lang="en-GB" dirty="0">
                <a:highlight>
                  <a:srgbClr val="FFFF00"/>
                </a:highlight>
              </a:rPr>
              <a:t>clubs, assemblies and group activities, contributed to pupils’ enjoyment and sense of inclusion</a:t>
            </a:r>
            <a:r>
              <a:rPr lang="en-GB" dirty="0"/>
              <a:t>. Assemblies were described as inclusive, where “</a:t>
            </a:r>
            <a:r>
              <a:rPr lang="en-GB" i="1" dirty="0">
                <a:solidFill>
                  <a:srgbClr val="FF0000"/>
                </a:solidFill>
              </a:rPr>
              <a:t>anyone can ask and answer questions</a:t>
            </a:r>
            <a:r>
              <a:rPr lang="en-GB" dirty="0"/>
              <a:t>”, and </a:t>
            </a:r>
            <a:r>
              <a:rPr lang="en-GB" dirty="0">
                <a:highlight>
                  <a:srgbClr val="FFFF00"/>
                </a:highlight>
              </a:rPr>
              <a:t>clubs and trips were valued as opportunities to join in and connect with others</a:t>
            </a:r>
            <a:r>
              <a:rPr lang="en-GB" dirty="0"/>
              <a:t>.</a:t>
            </a:r>
          </a:p>
          <a:p>
            <a:pPr fontAlgn="t">
              <a:lnSpc>
                <a:spcPct val="100000"/>
              </a:lnSpc>
              <a:buNone/>
            </a:pPr>
            <a:r>
              <a:rPr lang="en-GB" dirty="0"/>
              <a:t>Friendships and peer relationships were another strong theme. Children felt that </a:t>
            </a:r>
            <a:r>
              <a:rPr lang="en-GB" dirty="0">
                <a:highlight>
                  <a:srgbClr val="FFFF00"/>
                </a:highlight>
              </a:rPr>
              <a:t>kindness and respect were encouraged across the school</a:t>
            </a:r>
            <a:r>
              <a:rPr lang="en-GB" dirty="0"/>
              <a:t>, with comments such as, “</a:t>
            </a:r>
            <a:r>
              <a:rPr lang="en-GB" i="1" dirty="0">
                <a:solidFill>
                  <a:srgbClr val="FF0000"/>
                </a:solidFill>
              </a:rPr>
              <a:t>We all respect each other and know each other’s names</a:t>
            </a:r>
            <a:r>
              <a:rPr lang="en-GB" dirty="0"/>
              <a:t>” and “</a:t>
            </a:r>
            <a:r>
              <a:rPr lang="en-GB" i="1" dirty="0">
                <a:solidFill>
                  <a:srgbClr val="FF0000"/>
                </a:solidFill>
              </a:rPr>
              <a:t>Everyone plays together nicely</a:t>
            </a:r>
            <a:r>
              <a:rPr lang="en-GB" dirty="0"/>
              <a:t>”. Pupils also valued </a:t>
            </a:r>
            <a:r>
              <a:rPr lang="en-GB" dirty="0">
                <a:highlight>
                  <a:srgbClr val="FFFF00"/>
                </a:highlight>
              </a:rPr>
              <a:t>knowing there were trusted adults and friends they could turn to for support</a:t>
            </a:r>
            <a:r>
              <a:rPr lang="en-GB" dirty="0"/>
              <a:t>: “</a:t>
            </a:r>
            <a:r>
              <a:rPr lang="en-GB" i="1" dirty="0">
                <a:solidFill>
                  <a:srgbClr val="FF0000"/>
                </a:solidFill>
              </a:rPr>
              <a:t>I have friends and adults I can talk to when I’m hurt or sad</a:t>
            </a:r>
            <a:r>
              <a:rPr lang="en-GB" dirty="0"/>
              <a:t>”.</a:t>
            </a:r>
          </a:p>
          <a:p>
            <a:pPr fontAlgn="t">
              <a:lnSpc>
                <a:spcPct val="100000"/>
              </a:lnSpc>
              <a:buNone/>
            </a:pPr>
            <a:r>
              <a:rPr lang="en-GB" dirty="0"/>
              <a:t>Overall, children conveyed that the school is a caring, inclusive community where they feel </a:t>
            </a:r>
            <a:r>
              <a:rPr lang="en-GB" dirty="0">
                <a:highlight>
                  <a:srgbClr val="FFFF00"/>
                </a:highlight>
              </a:rPr>
              <a:t>welcomed, supported, encouraged and proud to belong.</a:t>
            </a:r>
          </a:p>
          <a:p>
            <a:endParaRPr lang="en-GB" dirty="0"/>
          </a:p>
        </p:txBody>
      </p:sp>
      <p:pic>
        <p:nvPicPr>
          <p:cNvPr id="2" name="Picture 1" descr="A logo of a school&#10;&#10;Description automatically generated">
            <a:extLst>
              <a:ext uri="{FF2B5EF4-FFF2-40B4-BE49-F238E27FC236}">
                <a16:creationId xmlns:a16="http://schemas.microsoft.com/office/drawing/2014/main" id="{89BE68A5-A1F9-8157-E7C9-22B5432F2AB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11975" y="5532436"/>
            <a:ext cx="1580025" cy="13255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445585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A118D4-3E29-8E4D-35BC-DB78303ED2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0584" y="365125"/>
            <a:ext cx="12024360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en-GB" sz="5000" dirty="0">
                <a:solidFill>
                  <a:srgbClr val="1C2452"/>
                </a:solidFill>
                <a:latin typeface="Abadi" panose="020B0604020104020204" pitchFamily="34" charset="0"/>
              </a:rPr>
              <a:t>How do adults help you feel part of our school?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A31A518-5FEC-4FC4-3696-414E0016219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>
            <a:normAutofit fontScale="70000" lnSpcReduction="20000"/>
          </a:bodyPr>
          <a:lstStyle/>
          <a:p>
            <a:pPr fontAlgn="t">
              <a:lnSpc>
                <a:spcPct val="100000"/>
              </a:lnSpc>
              <a:buNone/>
            </a:pPr>
            <a:r>
              <a:rPr lang="en-GB"/>
              <a:t>Children spoke very positively about the </a:t>
            </a:r>
            <a:r>
              <a:rPr lang="en-GB">
                <a:highlight>
                  <a:srgbClr val="FFFF00"/>
                </a:highlight>
              </a:rPr>
              <a:t>care, support and consistency </a:t>
            </a:r>
            <a:r>
              <a:rPr lang="en-GB"/>
              <a:t>provided by adults across the school, highlighting </a:t>
            </a:r>
            <a:r>
              <a:rPr lang="en-GB">
                <a:highlight>
                  <a:srgbClr val="FFFF00"/>
                </a:highlight>
              </a:rPr>
              <a:t>strong relationships that help them feel safe, valued and confident</a:t>
            </a:r>
            <a:r>
              <a:rPr lang="en-GB"/>
              <a:t>. A recurring theme was that </a:t>
            </a:r>
            <a:r>
              <a:rPr lang="en-GB">
                <a:highlight>
                  <a:srgbClr val="FFFF00"/>
                </a:highlight>
              </a:rPr>
              <a:t>adults know them well as individuals and take time to listen</a:t>
            </a:r>
            <a:r>
              <a:rPr lang="en-GB"/>
              <a:t>. One child shared that adults “</a:t>
            </a:r>
            <a:r>
              <a:rPr lang="en-GB">
                <a:solidFill>
                  <a:srgbClr val="FF0000"/>
                </a:solidFill>
              </a:rPr>
              <a:t>know our names</a:t>
            </a:r>
            <a:r>
              <a:rPr lang="en-GB"/>
              <a:t>”, while another explained, “</a:t>
            </a:r>
            <a:r>
              <a:rPr lang="en-GB">
                <a:solidFill>
                  <a:srgbClr val="FF0000"/>
                </a:solidFill>
              </a:rPr>
              <a:t>Adults ask questions and listen to our answers</a:t>
            </a:r>
            <a:r>
              <a:rPr lang="en-GB"/>
              <a:t>”.</a:t>
            </a:r>
          </a:p>
          <a:p>
            <a:pPr fontAlgn="t">
              <a:lnSpc>
                <a:spcPct val="100000"/>
              </a:lnSpc>
              <a:buNone/>
            </a:pPr>
            <a:r>
              <a:rPr lang="en-GB"/>
              <a:t>Pupils consistently described adults as </a:t>
            </a:r>
            <a:r>
              <a:rPr lang="en-GB">
                <a:highlight>
                  <a:srgbClr val="FFFF00"/>
                </a:highlight>
              </a:rPr>
              <a:t>approachable, kind and reassuring</a:t>
            </a:r>
            <a:r>
              <a:rPr lang="en-GB"/>
              <a:t>. They valued knowing they </a:t>
            </a:r>
            <a:r>
              <a:rPr lang="en-GB">
                <a:highlight>
                  <a:srgbClr val="FFFF00"/>
                </a:highlight>
              </a:rPr>
              <a:t>could share worries and be supported emotionally as well as academically</a:t>
            </a:r>
            <a:r>
              <a:rPr lang="en-GB"/>
              <a:t>. As one child stated, “</a:t>
            </a:r>
            <a:r>
              <a:rPr lang="en-GB">
                <a:solidFill>
                  <a:srgbClr val="FF0000"/>
                </a:solidFill>
              </a:rPr>
              <a:t>They smile at us and tell us that we can share any worries with them</a:t>
            </a:r>
            <a:r>
              <a:rPr lang="en-GB"/>
              <a:t>”, and another added, “</a:t>
            </a:r>
            <a:r>
              <a:rPr lang="en-GB">
                <a:solidFill>
                  <a:srgbClr val="FF0000"/>
                </a:solidFill>
              </a:rPr>
              <a:t>I don’t worry because I know the adult will help me</a:t>
            </a:r>
            <a:r>
              <a:rPr lang="en-GB"/>
              <a:t>”.</a:t>
            </a:r>
          </a:p>
          <a:p>
            <a:pPr fontAlgn="t">
              <a:lnSpc>
                <a:spcPct val="100000"/>
              </a:lnSpc>
              <a:buNone/>
            </a:pPr>
            <a:r>
              <a:rPr lang="en-GB">
                <a:highlight>
                  <a:srgbClr val="FFFF00"/>
                </a:highlight>
              </a:rPr>
              <a:t>Support for learning </a:t>
            </a:r>
            <a:r>
              <a:rPr lang="en-GB"/>
              <a:t>was frequently mentioned. Children felt </a:t>
            </a:r>
            <a:r>
              <a:rPr lang="en-GB">
                <a:highlight>
                  <a:srgbClr val="FFFF00"/>
                </a:highlight>
              </a:rPr>
              <a:t>encouraged and guided without pressure, especially when work felt challenging</a:t>
            </a:r>
            <a:r>
              <a:rPr lang="en-GB"/>
              <a:t>. One pupil commented, “</a:t>
            </a:r>
            <a:r>
              <a:rPr lang="en-GB">
                <a:solidFill>
                  <a:srgbClr val="FF0000"/>
                </a:solidFill>
              </a:rPr>
              <a:t>If work gets tricky teachers help you so you don’t feel left behind</a:t>
            </a:r>
            <a:r>
              <a:rPr lang="en-GB"/>
              <a:t>”, while another said, “</a:t>
            </a:r>
            <a:r>
              <a:rPr lang="en-GB">
                <a:solidFill>
                  <a:srgbClr val="FF0000"/>
                </a:solidFill>
              </a:rPr>
              <a:t>If I put my hand up you will come and help me</a:t>
            </a:r>
            <a:r>
              <a:rPr lang="en-GB"/>
              <a:t>”. Pupils also </a:t>
            </a:r>
            <a:r>
              <a:rPr lang="en-GB">
                <a:highlight>
                  <a:srgbClr val="FFFF00"/>
                </a:highlight>
              </a:rPr>
              <a:t>appreciated resources and adaptations </a:t>
            </a:r>
            <a:r>
              <a:rPr lang="en-GB"/>
              <a:t>that support independence, noting “</a:t>
            </a:r>
            <a:r>
              <a:rPr lang="en-GB">
                <a:solidFill>
                  <a:srgbClr val="FF0000"/>
                </a:solidFill>
              </a:rPr>
              <a:t>things on our desks to help us</a:t>
            </a:r>
            <a:r>
              <a:rPr lang="en-GB"/>
              <a:t>”.</a:t>
            </a:r>
          </a:p>
          <a:p>
            <a:pPr fontAlgn="t">
              <a:lnSpc>
                <a:spcPct val="100000"/>
              </a:lnSpc>
              <a:buNone/>
            </a:pPr>
            <a:endParaRPr lang="en-GB"/>
          </a:p>
        </p:txBody>
      </p:sp>
      <p:pic>
        <p:nvPicPr>
          <p:cNvPr id="3" name="Picture 2" descr="A logo of a school&#10;&#10;Description automatically generated">
            <a:extLst>
              <a:ext uri="{FF2B5EF4-FFF2-40B4-BE49-F238E27FC236}">
                <a16:creationId xmlns:a16="http://schemas.microsoft.com/office/drawing/2014/main" id="{746553FE-6C8C-4155-AEDC-E39BBCC882B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11975" y="5532436"/>
            <a:ext cx="1580025" cy="13255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006585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B6C6D3-0ED9-75D7-153F-A2ECA990025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8328" y="457200"/>
            <a:ext cx="11521440" cy="5719763"/>
          </a:xfrm>
        </p:spPr>
        <p:txBody>
          <a:bodyPr vert="horz" lIns="91440" tIns="45720" rIns="91440" bIns="45720" rtlCol="0">
            <a:normAutofit fontScale="77500" lnSpcReduction="20000"/>
          </a:bodyPr>
          <a:lstStyle/>
          <a:p>
            <a:pPr fontAlgn="t">
              <a:lnSpc>
                <a:spcPct val="100000"/>
              </a:lnSpc>
              <a:buNone/>
            </a:pPr>
            <a:r>
              <a:rPr lang="en-GB" dirty="0"/>
              <a:t>Children felt that </a:t>
            </a:r>
            <a:r>
              <a:rPr lang="en-GB" dirty="0">
                <a:highlight>
                  <a:srgbClr val="FFFF00"/>
                </a:highlight>
              </a:rPr>
              <a:t>adults treat everyone fairly and respectfully, which helped build trust and confidence</a:t>
            </a:r>
            <a:r>
              <a:rPr lang="en-GB" dirty="0"/>
              <a:t>. They recognised that staff decisions are made with </a:t>
            </a:r>
            <a:r>
              <a:rPr lang="en-GB" dirty="0">
                <a:highlight>
                  <a:srgbClr val="FFFF00"/>
                </a:highlight>
              </a:rPr>
              <a:t>children’s best interests in mind</a:t>
            </a:r>
            <a:r>
              <a:rPr lang="en-GB" dirty="0"/>
              <a:t>, with one child explaining, “</a:t>
            </a:r>
            <a:r>
              <a:rPr lang="en-GB" dirty="0">
                <a:solidFill>
                  <a:srgbClr val="FF0000"/>
                </a:solidFill>
              </a:rPr>
              <a:t>Adults make us feel safe by adhering to rules which are always in our best interests</a:t>
            </a:r>
            <a:r>
              <a:rPr lang="en-GB" dirty="0"/>
              <a:t>”. Children also valued </a:t>
            </a:r>
            <a:r>
              <a:rPr lang="en-GB" dirty="0">
                <a:highlight>
                  <a:srgbClr val="FFFF00"/>
                </a:highlight>
              </a:rPr>
              <a:t>regular check‑ins and encouragement</a:t>
            </a:r>
            <a:r>
              <a:rPr lang="en-GB" dirty="0"/>
              <a:t>, commenting that adults “</a:t>
            </a:r>
            <a:r>
              <a:rPr lang="en-GB" dirty="0">
                <a:solidFill>
                  <a:srgbClr val="FF0000"/>
                </a:solidFill>
              </a:rPr>
              <a:t>check if I am okay and are kind</a:t>
            </a:r>
            <a:r>
              <a:rPr lang="en-GB" dirty="0"/>
              <a:t>” and “</a:t>
            </a:r>
            <a:r>
              <a:rPr lang="en-GB" dirty="0">
                <a:solidFill>
                  <a:srgbClr val="FF0000"/>
                </a:solidFill>
              </a:rPr>
              <a:t>encourage us to do our best</a:t>
            </a:r>
            <a:r>
              <a:rPr lang="en-GB" dirty="0"/>
              <a:t>”.</a:t>
            </a:r>
          </a:p>
          <a:p>
            <a:pPr fontAlgn="t">
              <a:lnSpc>
                <a:spcPct val="100000"/>
              </a:lnSpc>
              <a:buNone/>
            </a:pPr>
            <a:r>
              <a:rPr lang="en-GB" dirty="0"/>
              <a:t>The importance of </a:t>
            </a:r>
            <a:r>
              <a:rPr lang="en-GB" dirty="0">
                <a:highlight>
                  <a:srgbClr val="FFFF00"/>
                </a:highlight>
              </a:rPr>
              <a:t>inclusion and pupil voice </a:t>
            </a:r>
            <a:r>
              <a:rPr lang="en-GB" dirty="0"/>
              <a:t>was highlighted strongly. Children appreciated being given </a:t>
            </a:r>
            <a:r>
              <a:rPr lang="en-GB" dirty="0">
                <a:highlight>
                  <a:srgbClr val="FFFF00"/>
                </a:highlight>
              </a:rPr>
              <a:t>opportunities to contribute</a:t>
            </a:r>
            <a:r>
              <a:rPr lang="en-GB" dirty="0"/>
              <a:t>, </a:t>
            </a:r>
            <a:r>
              <a:rPr lang="en-GB" dirty="0">
                <a:highlight>
                  <a:srgbClr val="FFFF00"/>
                </a:highlight>
              </a:rPr>
              <a:t>share opinions and take part in decision‑making</a:t>
            </a:r>
            <a:r>
              <a:rPr lang="en-GB" dirty="0"/>
              <a:t>. As one child said, “</a:t>
            </a:r>
            <a:r>
              <a:rPr lang="en-GB" dirty="0">
                <a:solidFill>
                  <a:srgbClr val="FF0000"/>
                </a:solidFill>
              </a:rPr>
              <a:t>Everyone can share their thoughts</a:t>
            </a:r>
            <a:r>
              <a:rPr lang="en-GB" dirty="0"/>
              <a:t>”, while another noted that </a:t>
            </a:r>
            <a:r>
              <a:rPr lang="en-GB" dirty="0">
                <a:highlight>
                  <a:srgbClr val="FFFF00"/>
                </a:highlight>
              </a:rPr>
              <a:t>voting and assemblies made them feel valued</a:t>
            </a:r>
            <a:r>
              <a:rPr lang="en-GB" dirty="0"/>
              <a:t>: “</a:t>
            </a:r>
            <a:r>
              <a:rPr lang="en-GB" dirty="0">
                <a:solidFill>
                  <a:srgbClr val="FF0000"/>
                </a:solidFill>
              </a:rPr>
              <a:t>I love being able to say things during assembly because it makes me feel important when others listen to me</a:t>
            </a:r>
            <a:r>
              <a:rPr lang="en-GB" dirty="0"/>
              <a:t>”.</a:t>
            </a:r>
          </a:p>
          <a:p>
            <a:pPr fontAlgn="t">
              <a:lnSpc>
                <a:spcPct val="100000"/>
              </a:lnSpc>
              <a:buNone/>
            </a:pPr>
            <a:r>
              <a:rPr lang="en-GB" dirty="0"/>
              <a:t>Children also recognised that </a:t>
            </a:r>
            <a:r>
              <a:rPr lang="en-GB" dirty="0">
                <a:highlight>
                  <a:srgbClr val="FFFF00"/>
                </a:highlight>
              </a:rPr>
              <a:t>adults care for them beyond the classroom</a:t>
            </a:r>
            <a:r>
              <a:rPr lang="en-GB" dirty="0"/>
              <a:t>. Support at breaktimes and lunchtimes, supervision, and responding when children are hurt or upset were all seen as strengths. One child reflected, “</a:t>
            </a:r>
            <a:r>
              <a:rPr lang="en-GB" dirty="0">
                <a:solidFill>
                  <a:srgbClr val="FF0000"/>
                </a:solidFill>
              </a:rPr>
              <a:t>There isn’t a place where we can’t find an adult</a:t>
            </a:r>
            <a:r>
              <a:rPr lang="en-GB" dirty="0"/>
              <a:t>”, and another summed this up by saying, “</a:t>
            </a:r>
            <a:r>
              <a:rPr lang="en-GB" dirty="0">
                <a:solidFill>
                  <a:srgbClr val="FF0000"/>
                </a:solidFill>
              </a:rPr>
              <a:t>They take care of us and keep us safe – if we didn’t have teachers we wouldn’t be a school</a:t>
            </a:r>
            <a:r>
              <a:rPr lang="en-GB" dirty="0"/>
              <a:t>”.</a:t>
            </a:r>
          </a:p>
          <a:p>
            <a:pPr fontAlgn="t">
              <a:lnSpc>
                <a:spcPct val="100000"/>
              </a:lnSpc>
              <a:buNone/>
            </a:pPr>
            <a:r>
              <a:rPr lang="en-GB" dirty="0"/>
              <a:t>Overall, children described adults as </a:t>
            </a:r>
            <a:r>
              <a:rPr lang="en-GB" dirty="0">
                <a:highlight>
                  <a:srgbClr val="FFFF00"/>
                </a:highlight>
              </a:rPr>
              <a:t>consistently caring, supportive and attentive, playing a vital role in helping them feel safe, included and confident throughout their school journey.</a:t>
            </a:r>
          </a:p>
          <a:p>
            <a:pPr fontAlgn="t">
              <a:lnSpc>
                <a:spcPct val="100000"/>
              </a:lnSpc>
              <a:buNone/>
            </a:pPr>
            <a:endParaRPr lang="en-GB" dirty="0"/>
          </a:p>
        </p:txBody>
      </p:sp>
      <p:pic>
        <p:nvPicPr>
          <p:cNvPr id="2" name="Picture 1" descr="A logo of a school&#10;&#10;Description automatically generated">
            <a:extLst>
              <a:ext uri="{FF2B5EF4-FFF2-40B4-BE49-F238E27FC236}">
                <a16:creationId xmlns:a16="http://schemas.microsoft.com/office/drawing/2014/main" id="{816344EE-3C04-3559-3803-07663E89306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11975" y="5532436"/>
            <a:ext cx="1580025" cy="13255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417606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6BABED-6103-6A0C-CF34-F84E1C8D4D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" y="18255"/>
            <a:ext cx="12063984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en-GB" sz="4500" dirty="0">
                <a:solidFill>
                  <a:srgbClr val="1C2452"/>
                </a:solidFill>
                <a:latin typeface="Abadi" panose="020B0604020104020204" pitchFamily="34" charset="0"/>
              </a:rPr>
              <a:t>How do children help you to feel part of our school?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FB48818-FB48-1847-B03C-0DF36DF97C1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9328" y="1181098"/>
            <a:ext cx="11085576" cy="5301998"/>
          </a:xfrm>
        </p:spPr>
        <p:txBody>
          <a:bodyPr vert="horz" lIns="91440" tIns="45720" rIns="91440" bIns="45720" rtlCol="0">
            <a:normAutofit fontScale="70000" lnSpcReduction="20000"/>
          </a:bodyPr>
          <a:lstStyle/>
          <a:p>
            <a:pPr fontAlgn="t">
              <a:lnSpc>
                <a:spcPct val="100000"/>
              </a:lnSpc>
              <a:buNone/>
            </a:pPr>
            <a:r>
              <a:rPr lang="en-GB" dirty="0"/>
              <a:t>Children consistently described their peers as </a:t>
            </a:r>
            <a:r>
              <a:rPr lang="en-GB" dirty="0">
                <a:highlight>
                  <a:srgbClr val="FFFF00"/>
                </a:highlight>
              </a:rPr>
              <a:t>kind, inclusive and supportive, helping them feel safe, happy and that they belong</a:t>
            </a:r>
            <a:r>
              <a:rPr lang="en-GB" dirty="0"/>
              <a:t>. Playing and learning together was a strong theme, with pupils emphasising </a:t>
            </a:r>
            <a:r>
              <a:rPr lang="en-GB" dirty="0">
                <a:highlight>
                  <a:srgbClr val="FFFF00"/>
                </a:highlight>
              </a:rPr>
              <a:t>teamwork, cooperation and mutual respect </a:t>
            </a:r>
            <a:r>
              <a:rPr lang="en-GB" dirty="0"/>
              <a:t>both in class and during playtimes. Many children explained that they </a:t>
            </a:r>
            <a:r>
              <a:rPr lang="en-GB" dirty="0">
                <a:highlight>
                  <a:srgbClr val="FFFF00"/>
                </a:highlight>
              </a:rPr>
              <a:t>regularly work together in pairs or teams and enjoy learning from one another</a:t>
            </a:r>
            <a:r>
              <a:rPr lang="en-GB" dirty="0"/>
              <a:t>, saying they “</a:t>
            </a:r>
            <a:r>
              <a:rPr lang="en-GB" dirty="0">
                <a:solidFill>
                  <a:srgbClr val="FF0000"/>
                </a:solidFill>
              </a:rPr>
              <a:t>work in class as pairs or in a team</a:t>
            </a:r>
            <a:r>
              <a:rPr lang="en-GB" dirty="0"/>
              <a:t>” and “</a:t>
            </a:r>
            <a:r>
              <a:rPr lang="en-GB" dirty="0">
                <a:solidFill>
                  <a:srgbClr val="FF0000"/>
                </a:solidFill>
              </a:rPr>
              <a:t>practise listening to each other</a:t>
            </a:r>
            <a:r>
              <a:rPr lang="en-GB" dirty="0"/>
              <a:t>”.</a:t>
            </a:r>
          </a:p>
          <a:p>
            <a:pPr fontAlgn="t">
              <a:lnSpc>
                <a:spcPct val="100000"/>
              </a:lnSpc>
              <a:buNone/>
            </a:pPr>
            <a:r>
              <a:rPr lang="en-GB" dirty="0">
                <a:highlight>
                  <a:srgbClr val="FFFF00"/>
                </a:highlight>
              </a:rPr>
              <a:t>Inclusion was highlighted repeatedly, particularly when new children join the school or when someone feels lonely</a:t>
            </a:r>
            <a:r>
              <a:rPr lang="en-GB" dirty="0"/>
              <a:t>. Children showed a strong sense of </a:t>
            </a:r>
            <a:r>
              <a:rPr lang="en-GB" dirty="0">
                <a:highlight>
                  <a:srgbClr val="FFFF00"/>
                </a:highlight>
              </a:rPr>
              <a:t>empathy and responsibility for one another</a:t>
            </a:r>
            <a:r>
              <a:rPr lang="en-GB" dirty="0"/>
              <a:t>, explaining, “</a:t>
            </a:r>
            <a:r>
              <a:rPr lang="en-GB" dirty="0">
                <a:solidFill>
                  <a:srgbClr val="FF0000"/>
                </a:solidFill>
              </a:rPr>
              <a:t>If someone new starts we will include them in a game and help them feel happy</a:t>
            </a:r>
            <a:r>
              <a:rPr lang="en-GB" dirty="0"/>
              <a:t>” and “</a:t>
            </a:r>
            <a:r>
              <a:rPr lang="en-GB" dirty="0">
                <a:solidFill>
                  <a:srgbClr val="FF0000"/>
                </a:solidFill>
              </a:rPr>
              <a:t>They don’t let you be lonely – they play with you and comfort you</a:t>
            </a:r>
            <a:r>
              <a:rPr lang="en-GB" dirty="0"/>
              <a:t>”. The buddy bench was identified as an important feature, with one pupil sharing, “</a:t>
            </a:r>
            <a:r>
              <a:rPr lang="en-GB" dirty="0">
                <a:solidFill>
                  <a:srgbClr val="FF0000"/>
                </a:solidFill>
              </a:rPr>
              <a:t>When people on the buddy bench feel sad, someone will come and ask if you are okay</a:t>
            </a:r>
            <a:r>
              <a:rPr lang="en-GB" dirty="0"/>
              <a:t>”.</a:t>
            </a:r>
          </a:p>
          <a:p>
            <a:pPr fontAlgn="t">
              <a:lnSpc>
                <a:spcPct val="100000"/>
              </a:lnSpc>
              <a:buNone/>
            </a:pPr>
            <a:r>
              <a:rPr lang="en-GB" dirty="0"/>
              <a:t>Children spoke positively about </a:t>
            </a:r>
            <a:r>
              <a:rPr lang="en-GB" dirty="0">
                <a:highlight>
                  <a:srgbClr val="FFFF00"/>
                </a:highlight>
              </a:rPr>
              <a:t>friendships across different ages, especially during outdoor play and OPAL sessions, where older pupils support and include younger ones</a:t>
            </a:r>
            <a:r>
              <a:rPr lang="en-GB" dirty="0"/>
              <a:t>. One child said they enjoy “</a:t>
            </a:r>
            <a:r>
              <a:rPr lang="en-GB" dirty="0">
                <a:solidFill>
                  <a:srgbClr val="FF0000"/>
                </a:solidFill>
              </a:rPr>
              <a:t>being with older and younger children</a:t>
            </a:r>
            <a:r>
              <a:rPr lang="en-GB" dirty="0"/>
              <a:t>”, while another commented, “</a:t>
            </a:r>
            <a:r>
              <a:rPr lang="en-GB" dirty="0">
                <a:solidFill>
                  <a:srgbClr val="FF0000"/>
                </a:solidFill>
              </a:rPr>
              <a:t>Even the Year 6s include us in their games</a:t>
            </a:r>
            <a:r>
              <a:rPr lang="en-GB" dirty="0"/>
              <a:t>”. Older children were also described as caring and responsible, for example, “</a:t>
            </a:r>
            <a:r>
              <a:rPr lang="en-GB" dirty="0">
                <a:solidFill>
                  <a:srgbClr val="FF0000"/>
                </a:solidFill>
              </a:rPr>
              <a:t>Older children take us to the medical room when we are hurt</a:t>
            </a:r>
            <a:r>
              <a:rPr lang="en-GB" dirty="0"/>
              <a:t>”.</a:t>
            </a:r>
          </a:p>
        </p:txBody>
      </p:sp>
      <p:pic>
        <p:nvPicPr>
          <p:cNvPr id="3" name="Picture 2" descr="A logo of a school&#10;&#10;Description automatically generated">
            <a:extLst>
              <a:ext uri="{FF2B5EF4-FFF2-40B4-BE49-F238E27FC236}">
                <a16:creationId xmlns:a16="http://schemas.microsoft.com/office/drawing/2014/main" id="{B051BA23-6460-B094-485E-ABDC2065825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11975" y="5532436"/>
            <a:ext cx="1580025" cy="13255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347576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B655EB7-4A0B-1BC6-CB18-E43EF2A270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0560" y="518160"/>
            <a:ext cx="11033760" cy="5462016"/>
          </a:xfrm>
        </p:spPr>
        <p:txBody>
          <a:bodyPr vert="horz" lIns="91440" tIns="45720" rIns="91440" bIns="45720" rtlCol="0">
            <a:normAutofit fontScale="77500" lnSpcReduction="20000"/>
          </a:bodyPr>
          <a:lstStyle/>
          <a:p>
            <a:pPr fontAlgn="t">
              <a:lnSpc>
                <a:spcPct val="100000"/>
              </a:lnSpc>
              <a:buNone/>
            </a:pPr>
            <a:r>
              <a:rPr lang="en-GB" dirty="0">
                <a:highlight>
                  <a:srgbClr val="FFFF00"/>
                </a:highlight>
              </a:rPr>
              <a:t>Support and kindness </a:t>
            </a:r>
            <a:r>
              <a:rPr lang="en-GB" dirty="0"/>
              <a:t>were evident throughout the responses. Children valued peers who help with learning, look out for one another and offer reassurance when someone is upset. As one pupil explained, “</a:t>
            </a:r>
            <a:r>
              <a:rPr lang="en-GB" dirty="0">
                <a:solidFill>
                  <a:srgbClr val="FF0000"/>
                </a:solidFill>
              </a:rPr>
              <a:t>If we feel sad, our friends comfort us</a:t>
            </a:r>
            <a:r>
              <a:rPr lang="en-GB" dirty="0"/>
              <a:t>”, and another added, “</a:t>
            </a:r>
            <a:r>
              <a:rPr lang="en-GB" dirty="0">
                <a:solidFill>
                  <a:srgbClr val="FF0000"/>
                </a:solidFill>
              </a:rPr>
              <a:t>When we get hurt someone will come check on us and be positive</a:t>
            </a:r>
            <a:r>
              <a:rPr lang="en-GB" dirty="0"/>
              <a:t>”. Trust was an important element of friendships, with children noting that others are “</a:t>
            </a:r>
            <a:r>
              <a:rPr lang="en-GB" dirty="0">
                <a:solidFill>
                  <a:srgbClr val="FF0000"/>
                </a:solidFill>
              </a:rPr>
              <a:t>by your side and you can trust them</a:t>
            </a:r>
            <a:r>
              <a:rPr lang="en-GB" dirty="0"/>
              <a:t>”.</a:t>
            </a:r>
          </a:p>
          <a:p>
            <a:pPr fontAlgn="t">
              <a:lnSpc>
                <a:spcPct val="100000"/>
              </a:lnSpc>
              <a:buNone/>
            </a:pPr>
            <a:r>
              <a:rPr lang="en-GB" dirty="0">
                <a:highlight>
                  <a:srgbClr val="FFFF00"/>
                </a:highlight>
              </a:rPr>
              <a:t>Respectful behaviour and fairness </a:t>
            </a:r>
            <a:r>
              <a:rPr lang="en-GB" dirty="0"/>
              <a:t>were also frequently mentioned. Children described </a:t>
            </a:r>
            <a:r>
              <a:rPr lang="en-GB" dirty="0">
                <a:highlight>
                  <a:srgbClr val="FFFF00"/>
                </a:highlight>
              </a:rPr>
              <a:t>taking turns, sharing, problem‑solving and resolving disagreements calmly.</a:t>
            </a:r>
            <a:r>
              <a:rPr lang="en-GB" dirty="0"/>
              <a:t> One child explained that classmates “</a:t>
            </a:r>
            <a:r>
              <a:rPr lang="en-GB" dirty="0">
                <a:solidFill>
                  <a:srgbClr val="FF0000"/>
                </a:solidFill>
              </a:rPr>
              <a:t>problem solve to ensure nothing gets into an argument</a:t>
            </a:r>
            <a:r>
              <a:rPr lang="en-GB" dirty="0"/>
              <a:t>”, while another stated simply, “</a:t>
            </a:r>
            <a:r>
              <a:rPr lang="en-GB" dirty="0">
                <a:solidFill>
                  <a:srgbClr val="FF0000"/>
                </a:solidFill>
              </a:rPr>
              <a:t>We treat others as we would like to be treated</a:t>
            </a:r>
            <a:r>
              <a:rPr lang="en-GB" dirty="0"/>
              <a:t>”.</a:t>
            </a:r>
          </a:p>
          <a:p>
            <a:pPr fontAlgn="t">
              <a:lnSpc>
                <a:spcPct val="100000"/>
              </a:lnSpc>
              <a:buNone/>
            </a:pPr>
            <a:r>
              <a:rPr lang="en-GB" dirty="0"/>
              <a:t>Opportunities for </a:t>
            </a:r>
            <a:r>
              <a:rPr lang="en-GB" dirty="0">
                <a:highlight>
                  <a:srgbClr val="FFFF00"/>
                </a:highlight>
              </a:rPr>
              <a:t>peer leadership, such as peer mentors and playground monitors, were valued and seen as helping others feel supported and included</a:t>
            </a:r>
            <a:r>
              <a:rPr lang="en-GB" dirty="0"/>
              <a:t>. Pupils liked knowing there were “</a:t>
            </a:r>
            <a:r>
              <a:rPr lang="en-GB" dirty="0">
                <a:solidFill>
                  <a:srgbClr val="FF0000"/>
                </a:solidFill>
              </a:rPr>
              <a:t>lots of supportive people on the playground</a:t>
            </a:r>
            <a:r>
              <a:rPr lang="en-GB" dirty="0"/>
              <a:t>” and </a:t>
            </a:r>
            <a:r>
              <a:rPr lang="en-GB" dirty="0">
                <a:highlight>
                  <a:srgbClr val="FFFF00"/>
                </a:highlight>
              </a:rPr>
              <a:t>felt proud to help others</a:t>
            </a:r>
            <a:r>
              <a:rPr lang="en-GB" dirty="0"/>
              <a:t>: “</a:t>
            </a:r>
            <a:r>
              <a:rPr lang="en-GB" dirty="0">
                <a:solidFill>
                  <a:srgbClr val="FF0000"/>
                </a:solidFill>
              </a:rPr>
              <a:t>We get to be peer mentors and help others</a:t>
            </a:r>
            <a:r>
              <a:rPr lang="en-GB" dirty="0"/>
              <a:t>”.</a:t>
            </a:r>
          </a:p>
          <a:p>
            <a:pPr fontAlgn="t">
              <a:lnSpc>
                <a:spcPct val="100000"/>
              </a:lnSpc>
              <a:buNone/>
            </a:pPr>
            <a:r>
              <a:rPr lang="en-GB" dirty="0"/>
              <a:t>Overall, children described the school as a </a:t>
            </a:r>
            <a:r>
              <a:rPr lang="en-GB" dirty="0">
                <a:highlight>
                  <a:srgbClr val="FFFF00"/>
                </a:highlight>
              </a:rPr>
              <a:t>place where friendships are caring and inclusive, teamwork is encouraged, and everyone looks out for one another</a:t>
            </a:r>
            <a:r>
              <a:rPr lang="en-GB" dirty="0"/>
              <a:t>. Their responses show a strong </a:t>
            </a:r>
            <a:r>
              <a:rPr lang="en-GB" dirty="0">
                <a:highlight>
                  <a:srgbClr val="FFFF00"/>
                </a:highlight>
              </a:rPr>
              <a:t>culture of kindness, respect and shared responsibility, helping all pupils feel safe and that they belong.</a:t>
            </a:r>
          </a:p>
          <a:p>
            <a:pPr fontAlgn="t">
              <a:lnSpc>
                <a:spcPct val="100000"/>
              </a:lnSpc>
              <a:buNone/>
            </a:pPr>
            <a:endParaRPr lang="en-GB" dirty="0"/>
          </a:p>
        </p:txBody>
      </p:sp>
      <p:pic>
        <p:nvPicPr>
          <p:cNvPr id="2" name="Picture 1" descr="A logo of a school&#10;&#10;Description automatically generated">
            <a:extLst>
              <a:ext uri="{FF2B5EF4-FFF2-40B4-BE49-F238E27FC236}">
                <a16:creationId xmlns:a16="http://schemas.microsoft.com/office/drawing/2014/main" id="{FDFBAA2D-435F-DE68-1B28-2C7CDB0CFD1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11975" y="5532436"/>
            <a:ext cx="1580025" cy="13255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330791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</TotalTime>
  <Words>1658</Words>
  <Application>Microsoft Office PowerPoint</Application>
  <PresentationFormat>Widescreen</PresentationFormat>
  <Paragraphs>34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Abadi</vt:lpstr>
      <vt:lpstr>Aptos</vt:lpstr>
      <vt:lpstr>Aptos Display</vt:lpstr>
      <vt:lpstr>Arial</vt:lpstr>
      <vt:lpstr>Office Theme</vt:lpstr>
      <vt:lpstr>Pupil survey ‘Belonging @ TDS’ summary</vt:lpstr>
      <vt:lpstr>PowerPoint Presentation</vt:lpstr>
      <vt:lpstr>What helps you feel part of our school?</vt:lpstr>
      <vt:lpstr>PowerPoint Presentation</vt:lpstr>
      <vt:lpstr>How do adults help you feel part of our school?</vt:lpstr>
      <vt:lpstr>PowerPoint Presentation</vt:lpstr>
      <vt:lpstr>How do children help you to feel part of our school?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L Dandridge</dc:creator>
  <cp:lastModifiedBy>L Dandridge</cp:lastModifiedBy>
  <cp:revision>1</cp:revision>
  <dcterms:created xsi:type="dcterms:W3CDTF">2026-04-15T10:08:47Z</dcterms:created>
  <dcterms:modified xsi:type="dcterms:W3CDTF">2026-05-05T11:07:08Z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defa4170-0d19-0005-0004-bc88714345d2_Enabled">
    <vt:lpwstr>true</vt:lpwstr>
  </property>
  <property fmtid="{D5CDD505-2E9C-101B-9397-08002B2CF9AE}" pid="3" name="MSIP_Label_defa4170-0d19-0005-0004-bc88714345d2_SetDate">
    <vt:lpwstr>2026-04-15T11:54:24Z</vt:lpwstr>
  </property>
  <property fmtid="{D5CDD505-2E9C-101B-9397-08002B2CF9AE}" pid="4" name="MSIP_Label_defa4170-0d19-0005-0004-bc88714345d2_Method">
    <vt:lpwstr>Standard</vt:lpwstr>
  </property>
  <property fmtid="{D5CDD505-2E9C-101B-9397-08002B2CF9AE}" pid="5" name="MSIP_Label_defa4170-0d19-0005-0004-bc88714345d2_Name">
    <vt:lpwstr>defa4170-0d19-0005-0004-bc88714345d2</vt:lpwstr>
  </property>
  <property fmtid="{D5CDD505-2E9C-101B-9397-08002B2CF9AE}" pid="6" name="MSIP_Label_defa4170-0d19-0005-0004-bc88714345d2_SiteId">
    <vt:lpwstr>c5a5007f-3f84-4671-899e-ff07e7938758</vt:lpwstr>
  </property>
  <property fmtid="{D5CDD505-2E9C-101B-9397-08002B2CF9AE}" pid="7" name="MSIP_Label_defa4170-0d19-0005-0004-bc88714345d2_ActionId">
    <vt:lpwstr>cb259a15-b568-48de-a977-03793dab8ee6</vt:lpwstr>
  </property>
  <property fmtid="{D5CDD505-2E9C-101B-9397-08002B2CF9AE}" pid="8" name="MSIP_Label_defa4170-0d19-0005-0004-bc88714345d2_ContentBits">
    <vt:lpwstr>0</vt:lpwstr>
  </property>
  <property fmtid="{D5CDD505-2E9C-101B-9397-08002B2CF9AE}" pid="9" name="MSIP_Label_defa4170-0d19-0005-0004-bc88714345d2_Tag">
    <vt:lpwstr>10, 3, 0, 1</vt:lpwstr>
  </property>
</Properties>
</file>