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3" d="100"/>
          <a:sy n="103" d="100"/>
        </p:scale>
        <p:origin x="-20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A71F209-9312-4F87-86FF-F2B148E6B1CA}" type="datetimeFigureOut">
              <a:rPr lang="en-GB" smtClean="0"/>
              <a:t>02/11/2017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7A0B389-8CC4-4EC7-AD06-7299325DE7F5}" type="slidenum">
              <a:rPr lang="en-GB" smtClean="0"/>
              <a:t>‹#›</a:t>
            </a:fld>
            <a:endParaRPr lang="en-GB"/>
          </a:p>
        </p:txBody>
      </p:sp>
    </p:spTree>
    <p:extLst>
      <p:ext uri="{BB962C8B-B14F-4D97-AF65-F5344CB8AC3E}">
        <p14:creationId xmlns:p14="http://schemas.microsoft.com/office/powerpoint/2010/main" val="16602748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A71F209-9312-4F87-86FF-F2B148E6B1CA}" type="datetimeFigureOut">
              <a:rPr lang="en-GB" smtClean="0"/>
              <a:t>02/11/2017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7A0B389-8CC4-4EC7-AD06-7299325DE7F5}" type="slidenum">
              <a:rPr lang="en-GB" smtClean="0"/>
              <a:t>‹#›</a:t>
            </a:fld>
            <a:endParaRPr lang="en-GB"/>
          </a:p>
        </p:txBody>
      </p:sp>
    </p:spTree>
    <p:extLst>
      <p:ext uri="{BB962C8B-B14F-4D97-AF65-F5344CB8AC3E}">
        <p14:creationId xmlns:p14="http://schemas.microsoft.com/office/powerpoint/2010/main" val="36667209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A71F209-9312-4F87-86FF-F2B148E6B1CA}" type="datetimeFigureOut">
              <a:rPr lang="en-GB" smtClean="0"/>
              <a:t>02/11/2017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7A0B389-8CC4-4EC7-AD06-7299325DE7F5}" type="slidenum">
              <a:rPr lang="en-GB" smtClean="0"/>
              <a:t>‹#›</a:t>
            </a:fld>
            <a:endParaRPr lang="en-GB"/>
          </a:p>
        </p:txBody>
      </p:sp>
    </p:spTree>
    <p:extLst>
      <p:ext uri="{BB962C8B-B14F-4D97-AF65-F5344CB8AC3E}">
        <p14:creationId xmlns:p14="http://schemas.microsoft.com/office/powerpoint/2010/main" val="19484163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7A71F209-9312-4F87-86FF-F2B148E6B1CA}" type="datetimeFigureOut">
              <a:rPr lang="en-GB" smtClean="0"/>
              <a:t>02/11/2017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7A0B389-8CC4-4EC7-AD06-7299325DE7F5}" type="slidenum">
              <a:rPr lang="en-GB" smtClean="0"/>
              <a:t>‹#›</a:t>
            </a:fld>
            <a:endParaRPr lang="en-GB"/>
          </a:p>
        </p:txBody>
      </p:sp>
    </p:spTree>
    <p:extLst>
      <p:ext uri="{BB962C8B-B14F-4D97-AF65-F5344CB8AC3E}">
        <p14:creationId xmlns:p14="http://schemas.microsoft.com/office/powerpoint/2010/main" val="22247909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7A71F209-9312-4F87-86FF-F2B148E6B1CA}" type="datetimeFigureOut">
              <a:rPr lang="en-GB" smtClean="0"/>
              <a:t>02/11/2017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7A0B389-8CC4-4EC7-AD06-7299325DE7F5}" type="slidenum">
              <a:rPr lang="en-GB" smtClean="0"/>
              <a:t>‹#›</a:t>
            </a:fld>
            <a:endParaRPr lang="en-GB"/>
          </a:p>
        </p:txBody>
      </p:sp>
    </p:spTree>
    <p:extLst>
      <p:ext uri="{BB962C8B-B14F-4D97-AF65-F5344CB8AC3E}">
        <p14:creationId xmlns:p14="http://schemas.microsoft.com/office/powerpoint/2010/main" val="18043826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7A71F209-9312-4F87-86FF-F2B148E6B1CA}" type="datetimeFigureOut">
              <a:rPr lang="en-GB" smtClean="0"/>
              <a:t>02/11/2017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7A0B389-8CC4-4EC7-AD06-7299325DE7F5}" type="slidenum">
              <a:rPr lang="en-GB" smtClean="0"/>
              <a:t>‹#›</a:t>
            </a:fld>
            <a:endParaRPr lang="en-GB"/>
          </a:p>
        </p:txBody>
      </p:sp>
    </p:spTree>
    <p:extLst>
      <p:ext uri="{BB962C8B-B14F-4D97-AF65-F5344CB8AC3E}">
        <p14:creationId xmlns:p14="http://schemas.microsoft.com/office/powerpoint/2010/main" val="10778549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71F209-9312-4F87-86FF-F2B148E6B1CA}" type="datetimeFigureOut">
              <a:rPr lang="en-GB" smtClean="0"/>
              <a:t>02/11/2017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7A0B389-8CC4-4EC7-AD06-7299325DE7F5}" type="slidenum">
              <a:rPr lang="en-GB" smtClean="0"/>
              <a:t>‹#›</a:t>
            </a:fld>
            <a:endParaRPr lang="en-GB"/>
          </a:p>
        </p:txBody>
      </p:sp>
    </p:spTree>
    <p:extLst>
      <p:ext uri="{BB962C8B-B14F-4D97-AF65-F5344CB8AC3E}">
        <p14:creationId xmlns:p14="http://schemas.microsoft.com/office/powerpoint/2010/main" val="29397387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A71F209-9312-4F87-86FF-F2B148E6B1CA}" type="datetimeFigureOut">
              <a:rPr lang="en-GB" smtClean="0"/>
              <a:t>02/11/2017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7A0B389-8CC4-4EC7-AD06-7299325DE7F5}" type="slidenum">
              <a:rPr lang="en-GB" smtClean="0"/>
              <a:t>‹#›</a:t>
            </a:fld>
            <a:endParaRPr lang="en-GB"/>
          </a:p>
        </p:txBody>
      </p:sp>
    </p:spTree>
    <p:extLst>
      <p:ext uri="{BB962C8B-B14F-4D97-AF65-F5344CB8AC3E}">
        <p14:creationId xmlns:p14="http://schemas.microsoft.com/office/powerpoint/2010/main" val="37201505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A71F209-9312-4F87-86FF-F2B148E6B1CA}" type="datetimeFigureOut">
              <a:rPr lang="en-GB" smtClean="0"/>
              <a:t>02/11/2017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7A0B389-8CC4-4EC7-AD06-7299325DE7F5}" type="slidenum">
              <a:rPr lang="en-GB" smtClean="0"/>
              <a:t>‹#›</a:t>
            </a:fld>
            <a:endParaRPr lang="en-GB"/>
          </a:p>
        </p:txBody>
      </p:sp>
    </p:spTree>
    <p:extLst>
      <p:ext uri="{BB962C8B-B14F-4D97-AF65-F5344CB8AC3E}">
        <p14:creationId xmlns:p14="http://schemas.microsoft.com/office/powerpoint/2010/main" val="9828699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A71F209-9312-4F87-86FF-F2B148E6B1CA}" type="datetimeFigureOut">
              <a:rPr lang="en-GB" smtClean="0"/>
              <a:t>02/11/2017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7A0B389-8CC4-4EC7-AD06-7299325DE7F5}" type="slidenum">
              <a:rPr lang="en-GB" smtClean="0"/>
              <a:t>‹#›</a:t>
            </a:fld>
            <a:endParaRPr lang="en-GB"/>
          </a:p>
        </p:txBody>
      </p:sp>
    </p:spTree>
    <p:extLst>
      <p:ext uri="{BB962C8B-B14F-4D97-AF65-F5344CB8AC3E}">
        <p14:creationId xmlns:p14="http://schemas.microsoft.com/office/powerpoint/2010/main" val="1774752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A71F209-9312-4F87-86FF-F2B148E6B1CA}" type="datetimeFigureOut">
              <a:rPr lang="en-GB" smtClean="0"/>
              <a:t>02/11/2017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7A0B389-8CC4-4EC7-AD06-7299325DE7F5}" type="slidenum">
              <a:rPr lang="en-GB" smtClean="0"/>
              <a:t>‹#›</a:t>
            </a:fld>
            <a:endParaRPr lang="en-GB"/>
          </a:p>
        </p:txBody>
      </p:sp>
    </p:spTree>
    <p:extLst>
      <p:ext uri="{BB962C8B-B14F-4D97-AF65-F5344CB8AC3E}">
        <p14:creationId xmlns:p14="http://schemas.microsoft.com/office/powerpoint/2010/main" val="28178718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71F209-9312-4F87-86FF-F2B148E6B1CA}" type="datetimeFigureOut">
              <a:rPr lang="en-GB" smtClean="0"/>
              <a:t>02/11/2017</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7A0B389-8CC4-4EC7-AD06-7299325DE7F5}" type="slidenum">
              <a:rPr lang="en-GB" smtClean="0"/>
              <a:t>‹#›</a:t>
            </a:fld>
            <a:endParaRPr lang="en-GB"/>
          </a:p>
        </p:txBody>
      </p:sp>
    </p:spTree>
    <p:extLst>
      <p:ext uri="{BB962C8B-B14F-4D97-AF65-F5344CB8AC3E}">
        <p14:creationId xmlns:p14="http://schemas.microsoft.com/office/powerpoint/2010/main" val="12789225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www.google.co.uk/imgres?imgurl=http://www.moneymarketing.co.uk/pictures/620xAny/9/3/8/2079938_Numbers-700x450.jpg&amp;imgrefurl=http://www.moneymarketing.co.uk/news-and-analysis/investments/why-past-performance-numbers-dont-add-up/2008723.article&amp;h=398&amp;w=620&amp;tbnid=2KJu5Q1ZHhOkDM:&amp;zoom=1&amp;q=numbers&amp;docid=SqXvJcqEyf6n-M&amp;hl=en&amp;ei=ykogVOqDE5PaauLlgoAL&amp;tbm=isch&amp;ved=0CCEQMygAMAA&amp;iact=rc&amp;uact=3&amp;dur=1417&amp;page=1&amp;start=0&amp;ndsp=25"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http://i.thisislondon.co.uk/i/pix/2010/02/bendybusbody415.jpg" TargetMode="External"/><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http://www.iclipart.com/dodl.php/c179789_m.jpg?linklokauth=L3RlbXAvYzE3OTc4OV9tLmpwZywxMzI3Nzc0NDYwLDg2LjE0NC44NS4yMSwwLDAsTExfMCwsNzAxNmMxYTljMjhiZTBlMjIxOTMyMzQ2YjI3MzNhZDQ%3D" TargetMode="External"/><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http://www.iclipart.com/dodl.php/c480348_m.jpg?linklokauth=L3RlbXAvYzQ4MDM0OF9tLmpwZywxMzI3Nzc0MzUyLDg2LjE0NC44NS4yMSwwLDAsTExfMCwsNWFjMWJkNDhhNjk0YjY5MWM1ZGJlN2Y1YmMwMzdlOTY%3D" TargetMode="External"/><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www.google.co.uk/url?sa=i&amp;rct=j&amp;q=&amp;esrc=s&amp;source=images&amp;cd=&amp;cad=rja&amp;uact=8&amp;ved=0CAcQjRxqFQoTCITNr-P6isgCFYa2FAodVn0NhQ&amp;url=http://www.cliparthut.com/bubble-bath-clipart.html&amp;bvm=bv.103073922,d.ZGU&amp;psig=AFQjCNH71bstcvo6yeexPRTeuH66BuGEdA&amp;ust=1443022100883487"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www.google.co.uk/url?sa=i&amp;rct=j&amp;q=&amp;esrc=s&amp;source=images&amp;cd=&amp;cad=rja&amp;uact=8&amp;ved=0CAcQjRxqFQoTCO6399n3isgCFUe8FAodd0EMUQ&amp;url=http://cnx.org/contents/1093c0c2-92d5-45af-bff9-0b3d6ae918ad@2/Happy-Maths-3:-Measurements&amp;bvm=bv.103073922,d.ZGU&amp;psig=AFQjCNE6u7xhofblUwka2ioPdJpSmcm2qw&amp;ust=1443021350715908"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http://www.iclipart.com/dodl.php/c288875_m.jpg?linklokauth=L3RlbXAvYzI4ODg3NV9tLmpwZywxMzI3Nzc0MjM1LDg2LjE0NC44NS4yMSwwLDAsTExfMCwsMjM3ZDg5ZDdmNGJkYTI0Mzk4NDUwNjA5NzQyMWVjYzQ%3D" TargetMode="External"/><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http://t2.gstatic.com/images?q=tbn:ANd9GcQRoARvA4xslgZu1zxxMBEQib94FZg5_UWiLAUfgd5hcLG9lIVbZ9o7cW5j9g" TargetMode="External"/><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google.co.uk/url?sa=i&amp;rct=j&amp;q=&amp;esrc=s&amp;source=images&amp;cd=&amp;cad=rja&amp;uact=8&amp;ved=0CAcQjRxqFQoTCI23uvH9isgCFUGaFAod5wUPQw&amp;url=http://www.telegraph.co.uk/motoring/news/10353447/The-history-of-British-road-signs.html&amp;bvm=bv.103073922,d.ZGU&amp;psig=AFQjCNFZ8Av6DHv_VNg8ZN7pBTf60haGjA&amp;ust=1443023034075097"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http://hopskipjump.typepad.com/hop_skip_jump/images/playdough.jpg" TargetMode="External"/><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http://www.jorgesilvestrini.com/blog/wp-content/uploads/2011/12/iPhoneTimer.png" TargetMode="External"/><Relationship Id="rId2" Type="http://schemas.openxmlformats.org/officeDocument/2006/relationships/image" Target="../media/image1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sz="6000" b="1" dirty="0" smtClean="0">
                <a:solidFill>
                  <a:srgbClr val="FF0000"/>
                </a:solidFill>
              </a:rPr>
              <a:t>Number</a:t>
            </a:r>
            <a:endParaRPr lang="en-GB" sz="6000" dirty="0"/>
          </a:p>
        </p:txBody>
      </p:sp>
      <p:sp>
        <p:nvSpPr>
          <p:cNvPr id="3" name="Subtitle 2"/>
          <p:cNvSpPr>
            <a:spLocks noGrp="1"/>
          </p:cNvSpPr>
          <p:nvPr>
            <p:ph type="subTitle" idx="1"/>
          </p:nvPr>
        </p:nvSpPr>
        <p:spPr/>
        <p:txBody>
          <a:bodyPr/>
          <a:lstStyle/>
          <a:p>
            <a:endParaRPr lang="en-GB" dirty="0"/>
          </a:p>
        </p:txBody>
      </p:sp>
      <p:pic>
        <p:nvPicPr>
          <p:cNvPr id="4" name="Picture 3" descr="http://t2.gstatic.com/images?q=tbn:ANd9GcQAoAbpsejtD4kXAY4LCuAp-J6DECdkLowB5x7dvRgn0nBfcsrf:www.moneymarketing.co.uk/pictures/620xAny/9/3/8/2079938_Numbers-700x450.jpg">
            <a:hlinkClick r:id="rId2"/>
          </p:cNvPr>
          <p:cNvPicPr/>
          <p:nvPr/>
        </p:nvPicPr>
        <p:blipFill>
          <a:blip r:embed="rId3">
            <a:extLst>
              <a:ext uri="{28A0092B-C50C-407E-A947-70E740481C1C}">
                <a14:useLocalDpi xmlns:a14="http://schemas.microsoft.com/office/drawing/2010/main" val="0"/>
              </a:ext>
            </a:extLst>
          </a:blip>
          <a:srcRect/>
          <a:stretch>
            <a:fillRect/>
          </a:stretch>
        </p:blipFill>
        <p:spPr bwMode="auto">
          <a:xfrm>
            <a:off x="3203848" y="3739162"/>
            <a:ext cx="2663825" cy="1717675"/>
          </a:xfrm>
          <a:prstGeom prst="rect">
            <a:avLst/>
          </a:prstGeom>
          <a:noFill/>
          <a:ln>
            <a:noFill/>
          </a:ln>
        </p:spPr>
      </p:pic>
    </p:spTree>
    <p:extLst>
      <p:ext uri="{BB962C8B-B14F-4D97-AF65-F5344CB8AC3E}">
        <p14:creationId xmlns:p14="http://schemas.microsoft.com/office/powerpoint/2010/main" val="63701954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30026"/>
          </a:xfrm>
        </p:spPr>
        <p:txBody>
          <a:bodyPr>
            <a:normAutofit fontScale="90000"/>
          </a:bodyPr>
          <a:lstStyle/>
          <a:p>
            <a:endParaRPr lang="en-GB" dirty="0"/>
          </a:p>
        </p:txBody>
      </p:sp>
      <p:sp>
        <p:nvSpPr>
          <p:cNvPr id="3" name="Content Placeholder 2"/>
          <p:cNvSpPr>
            <a:spLocks noGrp="1"/>
          </p:cNvSpPr>
          <p:nvPr>
            <p:ph idx="1"/>
          </p:nvPr>
        </p:nvSpPr>
        <p:spPr>
          <a:xfrm>
            <a:off x="457200" y="764704"/>
            <a:ext cx="8229600" cy="5361459"/>
          </a:xfrm>
        </p:spPr>
        <p:txBody>
          <a:bodyPr/>
          <a:lstStyle/>
          <a:p>
            <a:pPr marL="0" indent="0">
              <a:buNone/>
            </a:pPr>
            <a:r>
              <a:rPr lang="en-GB" sz="2000" dirty="0" smtClean="0"/>
              <a:t>Maths in the EYFS is split into two areas: </a:t>
            </a:r>
            <a:r>
              <a:rPr lang="en-GB" sz="2000" b="1" dirty="0" smtClean="0"/>
              <a:t>Number</a:t>
            </a:r>
            <a:r>
              <a:rPr lang="en-GB" sz="2000" dirty="0" smtClean="0"/>
              <a:t> and </a:t>
            </a:r>
            <a:r>
              <a:rPr lang="en-GB" sz="2000" b="1" dirty="0" smtClean="0"/>
              <a:t>Shape, Space and Measure.</a:t>
            </a:r>
          </a:p>
          <a:p>
            <a:pPr marL="0" indent="0">
              <a:buNone/>
            </a:pPr>
            <a:endParaRPr lang="en-GB" sz="2000" b="1" dirty="0"/>
          </a:p>
          <a:p>
            <a:pPr marL="0" indent="0">
              <a:buNone/>
            </a:pPr>
            <a:r>
              <a:rPr lang="en-GB" sz="2000" b="1" dirty="0" smtClean="0"/>
              <a:t>Number </a:t>
            </a:r>
            <a:r>
              <a:rPr lang="en-GB" sz="2000" dirty="0" smtClean="0"/>
              <a:t>involves children being able to count, recognise and order numbers and use their number skills within practical activities.</a:t>
            </a:r>
          </a:p>
          <a:p>
            <a:pPr marL="0" indent="0">
              <a:buNone/>
            </a:pPr>
            <a:endParaRPr lang="en-GB" sz="2000" dirty="0" smtClean="0"/>
          </a:p>
          <a:p>
            <a:pPr marL="0" indent="0">
              <a:buNone/>
            </a:pPr>
            <a:r>
              <a:rPr lang="en-GB" sz="2000" dirty="0" smtClean="0"/>
              <a:t>By the end of Reception </a:t>
            </a:r>
            <a:r>
              <a:rPr lang="en-GB" sz="2000" b="1" dirty="0" smtClean="0"/>
              <a:t>most </a:t>
            </a:r>
            <a:r>
              <a:rPr lang="en-GB" sz="2000" dirty="0" smtClean="0"/>
              <a:t>children will be able to:</a:t>
            </a:r>
          </a:p>
          <a:p>
            <a:r>
              <a:rPr lang="en-GB" sz="2000" dirty="0" smtClean="0"/>
              <a:t>Count reliably with numbers to 20, place them in order and say which number is one more or one less than a given number.</a:t>
            </a:r>
          </a:p>
          <a:p>
            <a:r>
              <a:rPr lang="en-GB" sz="2000" dirty="0" smtClean="0"/>
              <a:t>Use quantities of objects to add and subtract two single digit numbers, counting on or back to find the answer.</a:t>
            </a:r>
          </a:p>
          <a:p>
            <a:r>
              <a:rPr lang="en-GB" sz="2000" dirty="0" smtClean="0"/>
              <a:t>Solve problems involving doubling, halving and sharing.</a:t>
            </a:r>
          </a:p>
          <a:p>
            <a:pPr marL="0" indent="0">
              <a:buNone/>
            </a:pPr>
            <a:endParaRPr lang="en-GB" sz="2000" b="1" dirty="0"/>
          </a:p>
          <a:p>
            <a:pPr marL="0" indent="0">
              <a:buNone/>
            </a:pPr>
            <a:endParaRPr lang="en-GB" sz="2000" b="1" dirty="0" smtClean="0"/>
          </a:p>
          <a:p>
            <a:pPr marL="0" indent="0">
              <a:buNone/>
            </a:pPr>
            <a:endParaRPr lang="en-GB" b="1" dirty="0"/>
          </a:p>
          <a:p>
            <a:pPr marL="0" indent="0">
              <a:buNone/>
            </a:pPr>
            <a:endParaRPr lang="en-GB" b="1" dirty="0" smtClean="0"/>
          </a:p>
        </p:txBody>
      </p:sp>
    </p:spTree>
    <p:extLst>
      <p:ext uri="{BB962C8B-B14F-4D97-AF65-F5344CB8AC3E}">
        <p14:creationId xmlns:p14="http://schemas.microsoft.com/office/powerpoint/2010/main" val="298956548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74638"/>
            <a:ext cx="8229600" cy="202034"/>
          </a:xfrm>
        </p:spPr>
        <p:txBody>
          <a:bodyPr>
            <a:normAutofit fontScale="90000"/>
          </a:bodyPr>
          <a:lstStyle/>
          <a:p>
            <a:endParaRPr lang="en-GB"/>
          </a:p>
        </p:txBody>
      </p:sp>
      <p:sp>
        <p:nvSpPr>
          <p:cNvPr id="3" name="Content Placeholder 2"/>
          <p:cNvSpPr>
            <a:spLocks noGrp="1"/>
          </p:cNvSpPr>
          <p:nvPr>
            <p:ph idx="1"/>
          </p:nvPr>
        </p:nvSpPr>
        <p:spPr>
          <a:xfrm>
            <a:off x="457200" y="908720"/>
            <a:ext cx="8229600" cy="5217443"/>
          </a:xfrm>
        </p:spPr>
        <p:txBody>
          <a:bodyPr>
            <a:normAutofit fontScale="77500" lnSpcReduction="20000"/>
          </a:bodyPr>
          <a:lstStyle/>
          <a:p>
            <a:pPr marL="0" indent="0">
              <a:buNone/>
            </a:pPr>
            <a:r>
              <a:rPr lang="en-GB" sz="3400" dirty="0" smtClean="0"/>
              <a:t>Maths in Reception is taught in a very practical and purposeful way. Children will use play and exploration to help them to acquire mathematical skills. Maths work is very practical and learning will happen in many different contexts both inside and in the outdoor area.</a:t>
            </a:r>
          </a:p>
          <a:p>
            <a:pPr marL="0" indent="0">
              <a:buNone/>
            </a:pPr>
            <a:endParaRPr lang="en-GB" sz="3400" dirty="0" smtClean="0"/>
          </a:p>
          <a:p>
            <a:pPr marL="0" indent="0">
              <a:buNone/>
            </a:pPr>
            <a:r>
              <a:rPr lang="en-GB" sz="3400" dirty="0" smtClean="0"/>
              <a:t>Some class work exploring mathematical concepts will be adult-led and children can also freely explore these concepts through a variety of different activities set up in the indoor and outdoor classrooms.</a:t>
            </a:r>
          </a:p>
          <a:p>
            <a:pPr marL="0" indent="0">
              <a:buNone/>
            </a:pPr>
            <a:endParaRPr lang="en-GB" sz="3400" dirty="0" smtClean="0"/>
          </a:p>
          <a:p>
            <a:pPr marL="0" indent="0">
              <a:buNone/>
            </a:pPr>
            <a:r>
              <a:rPr lang="en-GB" sz="3400" dirty="0" smtClean="0"/>
              <a:t>You can help at home by making the most of opportunities to explore number and counting within the everyday activities you do with your child. Here are some examples:</a:t>
            </a:r>
          </a:p>
          <a:p>
            <a:pPr marL="0" indent="0">
              <a:buNone/>
            </a:pPr>
            <a:endParaRPr lang="en-GB" dirty="0"/>
          </a:p>
        </p:txBody>
      </p:sp>
    </p:spTree>
    <p:extLst>
      <p:ext uri="{BB962C8B-B14F-4D97-AF65-F5344CB8AC3E}">
        <p14:creationId xmlns:p14="http://schemas.microsoft.com/office/powerpoint/2010/main" val="103155249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274042"/>
          </a:xfrm>
        </p:spPr>
        <p:txBody>
          <a:bodyPr>
            <a:normAutofit fontScale="90000"/>
          </a:bodyPr>
          <a:lstStyle/>
          <a:p>
            <a:endParaRPr lang="en-GB" dirty="0"/>
          </a:p>
        </p:txBody>
      </p:sp>
      <p:sp>
        <p:nvSpPr>
          <p:cNvPr id="3" name="Content Placeholder 2"/>
          <p:cNvSpPr>
            <a:spLocks noGrp="1"/>
          </p:cNvSpPr>
          <p:nvPr>
            <p:ph idx="1"/>
          </p:nvPr>
        </p:nvSpPr>
        <p:spPr>
          <a:xfrm>
            <a:off x="457200" y="764704"/>
            <a:ext cx="8229600" cy="5361459"/>
          </a:xfrm>
        </p:spPr>
        <p:txBody>
          <a:bodyPr/>
          <a:lstStyle/>
          <a:p>
            <a:pPr marL="0" indent="0" algn="ctr">
              <a:buNone/>
            </a:pPr>
            <a:r>
              <a:rPr lang="en-GB" sz="2000" b="1" u="sng" dirty="0" smtClean="0"/>
              <a:t>In the street</a:t>
            </a:r>
          </a:p>
          <a:p>
            <a:pPr marL="0" indent="0" algn="ctr">
              <a:buNone/>
            </a:pPr>
            <a:endParaRPr lang="en-GB" sz="2000" dirty="0" smtClean="0"/>
          </a:p>
          <a:p>
            <a:pPr lvl="0"/>
            <a:r>
              <a:rPr lang="en-GB" sz="2000" dirty="0" smtClean="0"/>
              <a:t>Recognising bus numbers</a:t>
            </a:r>
          </a:p>
          <a:p>
            <a:pPr lvl="0"/>
            <a:r>
              <a:rPr lang="en-GB" sz="2000" dirty="0" smtClean="0"/>
              <a:t>Number plate hunt. Who can find a 7? Add the numbers up.</a:t>
            </a:r>
          </a:p>
          <a:p>
            <a:pPr lvl="0"/>
            <a:r>
              <a:rPr lang="en-GB" sz="2000" dirty="0" smtClean="0"/>
              <a:t>Comparing door numbers. Looking for any patterns they can see e.g. the door numbers on one side of the road counting up in twos.</a:t>
            </a:r>
          </a:p>
          <a:p>
            <a:pPr lvl="0"/>
            <a:r>
              <a:rPr lang="en-GB" sz="2000" dirty="0" smtClean="0"/>
              <a:t>Counting – how many lamp posts on the way to school?</a:t>
            </a:r>
          </a:p>
          <a:p>
            <a:pPr marL="0" indent="0">
              <a:buNone/>
            </a:pPr>
            <a:endParaRPr lang="en-GB" dirty="0" smtClean="0"/>
          </a:p>
          <a:p>
            <a:pPr marL="0" indent="0">
              <a:buNone/>
            </a:pPr>
            <a:endParaRPr lang="en-GB" dirty="0" smtClean="0"/>
          </a:p>
          <a:p>
            <a:endParaRPr lang="en-GB" dirty="0" smtClean="0"/>
          </a:p>
          <a:p>
            <a:endParaRPr lang="en-GB" dirty="0"/>
          </a:p>
        </p:txBody>
      </p:sp>
      <p:pic>
        <p:nvPicPr>
          <p:cNvPr id="4" name="Picture 3" descr="http://i.thisislondon.co.uk/i/pix/2010/02/bendybusbody415.jpg"/>
          <p:cNvPicPr/>
          <p:nvPr/>
        </p:nvPicPr>
        <p:blipFill>
          <a:blip r:embed="rId2" r:link="rId3">
            <a:lum bright="6000"/>
            <a:extLst>
              <a:ext uri="{28A0092B-C50C-407E-A947-70E740481C1C}">
                <a14:useLocalDpi xmlns:a14="http://schemas.microsoft.com/office/drawing/2010/main" val="0"/>
              </a:ext>
            </a:extLst>
          </a:blip>
          <a:srcRect/>
          <a:stretch>
            <a:fillRect/>
          </a:stretch>
        </p:blipFill>
        <p:spPr bwMode="auto">
          <a:xfrm>
            <a:off x="3059832" y="3645024"/>
            <a:ext cx="2438400" cy="1686560"/>
          </a:xfrm>
          <a:prstGeom prst="rect">
            <a:avLst/>
          </a:prstGeom>
          <a:noFill/>
          <a:ln w="38100">
            <a:solidFill>
              <a:srgbClr val="000000"/>
            </a:solidFill>
            <a:miter lim="800000"/>
            <a:headEnd/>
            <a:tailEnd/>
          </a:ln>
        </p:spPr>
      </p:pic>
    </p:spTree>
    <p:extLst>
      <p:ext uri="{BB962C8B-B14F-4D97-AF65-F5344CB8AC3E}">
        <p14:creationId xmlns:p14="http://schemas.microsoft.com/office/powerpoint/2010/main" val="104672939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274042"/>
          </a:xfrm>
        </p:spPr>
        <p:txBody>
          <a:bodyPr>
            <a:normAutofit fontScale="90000"/>
          </a:bodyPr>
          <a:lstStyle/>
          <a:p>
            <a:endParaRPr lang="en-GB" dirty="0"/>
          </a:p>
        </p:txBody>
      </p:sp>
      <p:sp>
        <p:nvSpPr>
          <p:cNvPr id="3" name="Content Placeholder 2"/>
          <p:cNvSpPr>
            <a:spLocks noGrp="1"/>
          </p:cNvSpPr>
          <p:nvPr>
            <p:ph idx="1"/>
          </p:nvPr>
        </p:nvSpPr>
        <p:spPr>
          <a:xfrm>
            <a:off x="457200" y="692696"/>
            <a:ext cx="8229600" cy="5433467"/>
          </a:xfrm>
        </p:spPr>
        <p:txBody>
          <a:bodyPr/>
          <a:lstStyle/>
          <a:p>
            <a:pPr marL="0" indent="0" algn="ctr">
              <a:buNone/>
            </a:pPr>
            <a:r>
              <a:rPr lang="en-GB" sz="2000" b="1" u="sng" dirty="0" smtClean="0"/>
              <a:t>Going shopping</a:t>
            </a:r>
          </a:p>
          <a:p>
            <a:pPr marL="0" indent="0">
              <a:buNone/>
            </a:pPr>
            <a:endParaRPr lang="en-GB" sz="2000" dirty="0" smtClean="0"/>
          </a:p>
          <a:p>
            <a:pPr lvl="0"/>
            <a:r>
              <a:rPr lang="en-GB" sz="2000" dirty="0" smtClean="0"/>
              <a:t>Reading price tags</a:t>
            </a:r>
          </a:p>
          <a:p>
            <a:pPr lvl="0"/>
            <a:r>
              <a:rPr lang="en-GB" sz="2000" dirty="0" smtClean="0"/>
              <a:t>Counting items into the basket</a:t>
            </a:r>
          </a:p>
          <a:p>
            <a:pPr lvl="0"/>
            <a:r>
              <a:rPr lang="en-GB" sz="2000" dirty="0" smtClean="0"/>
              <a:t>Finding and counting coins</a:t>
            </a:r>
          </a:p>
          <a:p>
            <a:pPr lvl="0"/>
            <a:r>
              <a:rPr lang="en-GB" sz="2000" dirty="0" smtClean="0"/>
              <a:t>Count things that come in sets e.g. 4 bread rolls, 6 eggs, 3 bars of soap. Add sets together e.g. 2 packs of 4 bread rolls makes 8.</a:t>
            </a:r>
          </a:p>
          <a:p>
            <a:endParaRPr lang="en-GB" dirty="0" smtClean="0"/>
          </a:p>
          <a:p>
            <a:endParaRPr lang="en-GB" dirty="0"/>
          </a:p>
          <a:p>
            <a:endParaRPr lang="en-GB" dirty="0"/>
          </a:p>
        </p:txBody>
      </p:sp>
      <p:pic>
        <p:nvPicPr>
          <p:cNvPr id="4" name="Picture 3" descr="http://www.iclipart.com/dodl.php/c179789_m.jpg?linklokauth=L3RlbXAvYzE3OTc4OV9tLmpwZywxMzI3Nzc0NDYwLDg2LjE0NC44NS4yMSwwLDAsTExfMCwsNzAxNmMxYTljMjhiZTBlMjIxOTMyMzQ2YjI3MzNhZDQ%3D"/>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3275856" y="3789040"/>
            <a:ext cx="2376264" cy="2160240"/>
          </a:xfrm>
          <a:prstGeom prst="rect">
            <a:avLst/>
          </a:prstGeom>
          <a:noFill/>
          <a:ln>
            <a:noFill/>
          </a:ln>
        </p:spPr>
      </p:pic>
    </p:spTree>
    <p:extLst>
      <p:ext uri="{BB962C8B-B14F-4D97-AF65-F5344CB8AC3E}">
        <p14:creationId xmlns:p14="http://schemas.microsoft.com/office/powerpoint/2010/main" val="90363220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8018"/>
          </a:xfrm>
        </p:spPr>
        <p:txBody>
          <a:bodyPr>
            <a:normAutofit fontScale="90000"/>
          </a:bodyPr>
          <a:lstStyle/>
          <a:p>
            <a:endParaRPr lang="en-GB" dirty="0"/>
          </a:p>
        </p:txBody>
      </p:sp>
      <p:sp>
        <p:nvSpPr>
          <p:cNvPr id="3" name="Content Placeholder 2"/>
          <p:cNvSpPr>
            <a:spLocks noGrp="1"/>
          </p:cNvSpPr>
          <p:nvPr>
            <p:ph idx="1"/>
          </p:nvPr>
        </p:nvSpPr>
        <p:spPr>
          <a:xfrm>
            <a:off x="457200" y="476672"/>
            <a:ext cx="8229600" cy="5649491"/>
          </a:xfrm>
        </p:spPr>
        <p:txBody>
          <a:bodyPr/>
          <a:lstStyle/>
          <a:p>
            <a:pPr marL="0" indent="0" algn="ctr">
              <a:buNone/>
            </a:pPr>
            <a:r>
              <a:rPr lang="en-GB" b="1" dirty="0" smtClean="0"/>
              <a:t> </a:t>
            </a:r>
            <a:r>
              <a:rPr lang="en-GB" sz="2000" b="1" u="sng" dirty="0" smtClean="0"/>
              <a:t>Dinner Time</a:t>
            </a:r>
          </a:p>
          <a:p>
            <a:pPr marL="0" indent="0" algn="ctr">
              <a:buNone/>
            </a:pPr>
            <a:endParaRPr lang="en-GB" sz="2000" dirty="0" smtClean="0"/>
          </a:p>
          <a:p>
            <a:pPr lvl="0"/>
            <a:r>
              <a:rPr lang="en-GB" sz="2000" dirty="0" smtClean="0"/>
              <a:t>Can you cut your toast into 4 pieces? </a:t>
            </a:r>
          </a:p>
          <a:p>
            <a:pPr lvl="0"/>
            <a:r>
              <a:rPr lang="en-GB" sz="2000" dirty="0" smtClean="0"/>
              <a:t>Get you child to help you to set the table. Count the right number of plates etc. How many more do we need?</a:t>
            </a:r>
          </a:p>
          <a:p>
            <a:pPr lvl="0"/>
            <a:r>
              <a:rPr lang="en-GB" sz="2000" dirty="0" smtClean="0"/>
              <a:t>Helping with the cooking by measuring and counting ingredients needed. </a:t>
            </a:r>
          </a:p>
          <a:p>
            <a:pPr lvl="0"/>
            <a:endParaRPr lang="en-GB" sz="2000" dirty="0"/>
          </a:p>
          <a:p>
            <a:pPr lvl="0"/>
            <a:endParaRPr lang="en-GB" sz="2000" dirty="0"/>
          </a:p>
        </p:txBody>
      </p:sp>
      <p:pic>
        <p:nvPicPr>
          <p:cNvPr id="4" name="Picture 3" descr="http://www.iclipart.com/dodl.php/c480348_m.jpg?linklokauth=L3RlbXAvYzQ4MDM0OF9tLmpwZywxMzI3Nzc0MzUyLDg2LjE0NC44NS4yMSwwLDAsTExfMCwsNWFjMWJkNDhhNjk0YjY5MWM1ZGJlN2Y1YmMwMzdlOTY%3D"/>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2987824" y="3284984"/>
            <a:ext cx="2809875" cy="2514600"/>
          </a:xfrm>
          <a:prstGeom prst="rect">
            <a:avLst/>
          </a:prstGeom>
          <a:noFill/>
          <a:ln>
            <a:noFill/>
          </a:ln>
        </p:spPr>
      </p:pic>
    </p:spTree>
    <p:extLst>
      <p:ext uri="{BB962C8B-B14F-4D97-AF65-F5344CB8AC3E}">
        <p14:creationId xmlns:p14="http://schemas.microsoft.com/office/powerpoint/2010/main" val="8803909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30026"/>
          </a:xfrm>
        </p:spPr>
        <p:txBody>
          <a:bodyPr>
            <a:normAutofit fontScale="90000"/>
          </a:bodyPr>
          <a:lstStyle/>
          <a:p>
            <a:endParaRPr lang="en-GB" dirty="0"/>
          </a:p>
        </p:txBody>
      </p:sp>
      <p:sp>
        <p:nvSpPr>
          <p:cNvPr id="3" name="Content Placeholder 2"/>
          <p:cNvSpPr>
            <a:spLocks noGrp="1"/>
          </p:cNvSpPr>
          <p:nvPr>
            <p:ph idx="1"/>
          </p:nvPr>
        </p:nvSpPr>
        <p:spPr>
          <a:xfrm>
            <a:off x="457200" y="476672"/>
            <a:ext cx="8229600" cy="5649491"/>
          </a:xfrm>
        </p:spPr>
        <p:txBody>
          <a:bodyPr/>
          <a:lstStyle/>
          <a:p>
            <a:pPr marL="0" indent="0" algn="ctr">
              <a:buNone/>
            </a:pPr>
            <a:r>
              <a:rPr lang="en-GB" sz="2000" b="1" u="sng" dirty="0" smtClean="0"/>
              <a:t>Bath/Bed Time</a:t>
            </a:r>
          </a:p>
          <a:p>
            <a:pPr marL="0" indent="0" algn="ctr">
              <a:buNone/>
            </a:pPr>
            <a:endParaRPr lang="en-GB" sz="2000" b="1" u="sng" dirty="0" smtClean="0"/>
          </a:p>
          <a:p>
            <a:r>
              <a:rPr lang="en-GB" sz="2000" dirty="0" smtClean="0"/>
              <a:t>Play with number toys in the bath.</a:t>
            </a:r>
          </a:p>
          <a:p>
            <a:r>
              <a:rPr lang="en-GB" sz="2000" dirty="0" smtClean="0"/>
              <a:t>Practise writing numbers on steamed up shower glass.</a:t>
            </a:r>
          </a:p>
          <a:p>
            <a:r>
              <a:rPr lang="en-GB" sz="2000" dirty="0" smtClean="0"/>
              <a:t>How many counts does it take for the water to go down the plug hole?</a:t>
            </a:r>
          </a:p>
          <a:p>
            <a:r>
              <a:rPr lang="en-GB" sz="2000" dirty="0" smtClean="0"/>
              <a:t>Count how many stairs up to bed.</a:t>
            </a:r>
          </a:p>
          <a:p>
            <a:r>
              <a:rPr lang="en-GB" sz="2000" dirty="0" smtClean="0"/>
              <a:t>Count how many books in a pile. When you have read one count how many are left.</a:t>
            </a:r>
          </a:p>
          <a:p>
            <a:endParaRPr lang="en-GB" dirty="0" smtClean="0"/>
          </a:p>
          <a:p>
            <a:endParaRPr lang="en-GB" dirty="0"/>
          </a:p>
        </p:txBody>
      </p:sp>
      <p:pic>
        <p:nvPicPr>
          <p:cNvPr id="5" name="irc_mi" descr="http://www.cliparthut.com/clip-arts/1399/bubble-bath-clip-art-1399392.jpg">
            <a:hlinkClick r:id="rId2"/>
          </p:cNvPr>
          <p:cNvPicPr/>
          <p:nvPr/>
        </p:nvPicPr>
        <p:blipFill>
          <a:blip r:embed="rId3">
            <a:extLst>
              <a:ext uri="{28A0092B-C50C-407E-A947-70E740481C1C}">
                <a14:useLocalDpi xmlns:a14="http://schemas.microsoft.com/office/drawing/2010/main" val="0"/>
              </a:ext>
            </a:extLst>
          </a:blip>
          <a:srcRect/>
          <a:stretch>
            <a:fillRect/>
          </a:stretch>
        </p:blipFill>
        <p:spPr bwMode="auto">
          <a:xfrm>
            <a:off x="3123073" y="3645024"/>
            <a:ext cx="2857500" cy="2501900"/>
          </a:xfrm>
          <a:prstGeom prst="rect">
            <a:avLst/>
          </a:prstGeom>
          <a:noFill/>
          <a:ln>
            <a:noFill/>
          </a:ln>
        </p:spPr>
      </p:pic>
    </p:spTree>
    <p:extLst>
      <p:ext uri="{BB962C8B-B14F-4D97-AF65-F5344CB8AC3E}">
        <p14:creationId xmlns:p14="http://schemas.microsoft.com/office/powerpoint/2010/main" val="358760197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normAutofit/>
          </a:bodyPr>
          <a:lstStyle/>
          <a:p>
            <a:pPr marL="0" indent="0" algn="ctr">
              <a:buNone/>
            </a:pPr>
            <a:r>
              <a:rPr lang="en-GB" sz="6000" b="1" dirty="0" smtClean="0">
                <a:solidFill>
                  <a:srgbClr val="0070C0"/>
                </a:solidFill>
              </a:rPr>
              <a:t>Shape, Space and Measure</a:t>
            </a:r>
          </a:p>
          <a:p>
            <a:pPr marL="0" indent="0" algn="ctr">
              <a:buNone/>
            </a:pPr>
            <a:endParaRPr lang="en-GB" sz="6000" b="1" dirty="0">
              <a:solidFill>
                <a:srgbClr val="0070C0"/>
              </a:solidFill>
            </a:endParaRPr>
          </a:p>
        </p:txBody>
      </p:sp>
      <p:pic>
        <p:nvPicPr>
          <p:cNvPr id="4" name="Picture 3" descr="https://encrypted-tbn2.gstatic.com/images?q=tbn:ANd9GcRScHXsjomabIPa30teNYCHFby2mnDfGhsfZaBbGVy0xM2YVQkBWg">
            <a:hlinkClick r:id="rId2"/>
          </p:cNvPr>
          <p:cNvPicPr/>
          <p:nvPr/>
        </p:nvPicPr>
        <p:blipFill>
          <a:blip r:embed="rId3">
            <a:extLst>
              <a:ext uri="{28A0092B-C50C-407E-A947-70E740481C1C}">
                <a14:useLocalDpi xmlns:a14="http://schemas.microsoft.com/office/drawing/2010/main" val="0"/>
              </a:ext>
            </a:extLst>
          </a:blip>
          <a:srcRect/>
          <a:stretch>
            <a:fillRect/>
          </a:stretch>
        </p:blipFill>
        <p:spPr bwMode="auto">
          <a:xfrm>
            <a:off x="2988320" y="3645024"/>
            <a:ext cx="3149600" cy="2374900"/>
          </a:xfrm>
          <a:prstGeom prst="rect">
            <a:avLst/>
          </a:prstGeom>
          <a:noFill/>
          <a:ln>
            <a:noFill/>
          </a:ln>
        </p:spPr>
      </p:pic>
    </p:spTree>
    <p:extLst>
      <p:ext uri="{BB962C8B-B14F-4D97-AF65-F5344CB8AC3E}">
        <p14:creationId xmlns:p14="http://schemas.microsoft.com/office/powerpoint/2010/main" val="32203717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202034"/>
          </a:xfrm>
        </p:spPr>
        <p:txBody>
          <a:bodyPr>
            <a:normAutofit fontScale="90000"/>
          </a:bodyPr>
          <a:lstStyle/>
          <a:p>
            <a:endParaRPr lang="en-GB" dirty="0"/>
          </a:p>
        </p:txBody>
      </p:sp>
      <p:sp>
        <p:nvSpPr>
          <p:cNvPr id="3" name="Content Placeholder 2"/>
          <p:cNvSpPr>
            <a:spLocks noGrp="1"/>
          </p:cNvSpPr>
          <p:nvPr>
            <p:ph idx="1"/>
          </p:nvPr>
        </p:nvSpPr>
        <p:spPr>
          <a:xfrm>
            <a:off x="467544" y="620688"/>
            <a:ext cx="8229600" cy="5534075"/>
          </a:xfrm>
        </p:spPr>
        <p:txBody>
          <a:bodyPr/>
          <a:lstStyle/>
          <a:p>
            <a:pPr marL="0" indent="0">
              <a:buNone/>
            </a:pPr>
            <a:r>
              <a:rPr lang="en-GB" sz="2000" b="1" dirty="0" smtClean="0"/>
              <a:t>Shape, Space and Measure </a:t>
            </a:r>
            <a:r>
              <a:rPr lang="en-GB" sz="2000" dirty="0" smtClean="0"/>
              <a:t>involves children being able to use mathematical language correctly within their play and to be able to make comparisons.</a:t>
            </a:r>
          </a:p>
          <a:p>
            <a:pPr marL="0" indent="0">
              <a:buNone/>
            </a:pPr>
            <a:endParaRPr lang="en-GB" sz="2000" dirty="0"/>
          </a:p>
          <a:p>
            <a:pPr marL="0" indent="0">
              <a:buNone/>
            </a:pPr>
            <a:r>
              <a:rPr lang="en-GB" sz="2000" dirty="0" smtClean="0"/>
              <a:t>By the end of Reception </a:t>
            </a:r>
            <a:r>
              <a:rPr lang="en-GB" sz="2000" b="1" dirty="0" smtClean="0"/>
              <a:t>most </a:t>
            </a:r>
            <a:r>
              <a:rPr lang="en-GB" sz="2000" dirty="0" smtClean="0"/>
              <a:t>children will be able to:</a:t>
            </a:r>
          </a:p>
          <a:p>
            <a:pPr marL="0" indent="0">
              <a:buNone/>
            </a:pPr>
            <a:endParaRPr lang="en-GB" sz="2000" dirty="0"/>
          </a:p>
          <a:p>
            <a:r>
              <a:rPr lang="en-GB" sz="2000" dirty="0" smtClean="0"/>
              <a:t>Use everyday language to talk about size, shape, position, distance, time and money.</a:t>
            </a:r>
          </a:p>
          <a:p>
            <a:r>
              <a:rPr lang="en-GB" sz="2000" dirty="0" smtClean="0"/>
              <a:t>Compare quantities and objects and solve simple practical problems.</a:t>
            </a:r>
          </a:p>
          <a:p>
            <a:r>
              <a:rPr lang="en-GB" sz="2000" dirty="0" smtClean="0"/>
              <a:t>Recognise, create and describe patterns.</a:t>
            </a:r>
          </a:p>
          <a:p>
            <a:r>
              <a:rPr lang="en-GB" sz="2000" dirty="0" smtClean="0"/>
              <a:t>Explore characteristics of everyday objects and shapes and use mathematical language to describe them.</a:t>
            </a:r>
          </a:p>
          <a:p>
            <a:endParaRPr lang="en-GB" sz="2000" dirty="0"/>
          </a:p>
          <a:p>
            <a:pPr marL="0" indent="0">
              <a:buNone/>
            </a:pPr>
            <a:r>
              <a:rPr lang="en-GB" sz="2000" dirty="0" smtClean="0"/>
              <a:t>Here are some examples of ways you can explore shape, space and measures at home with you child.</a:t>
            </a:r>
          </a:p>
          <a:p>
            <a:endParaRPr lang="en-GB" dirty="0"/>
          </a:p>
        </p:txBody>
      </p:sp>
    </p:spTree>
    <p:extLst>
      <p:ext uri="{BB962C8B-B14F-4D97-AF65-F5344CB8AC3E}">
        <p14:creationId xmlns:p14="http://schemas.microsoft.com/office/powerpoint/2010/main" val="246966609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flipV="1">
            <a:off x="457200" y="228919"/>
            <a:ext cx="8229600" cy="45719"/>
          </a:xfrm>
        </p:spPr>
        <p:txBody>
          <a:bodyPr>
            <a:normAutofit fontScale="90000"/>
          </a:bodyPr>
          <a:lstStyle/>
          <a:p>
            <a:endParaRPr lang="en-GB" dirty="0"/>
          </a:p>
        </p:txBody>
      </p:sp>
      <p:sp>
        <p:nvSpPr>
          <p:cNvPr id="3" name="Content Placeholder 2"/>
          <p:cNvSpPr>
            <a:spLocks noGrp="1"/>
          </p:cNvSpPr>
          <p:nvPr>
            <p:ph idx="1"/>
          </p:nvPr>
        </p:nvSpPr>
        <p:spPr>
          <a:xfrm>
            <a:off x="457200" y="620688"/>
            <a:ext cx="8229600" cy="5505475"/>
          </a:xfrm>
        </p:spPr>
        <p:txBody>
          <a:bodyPr/>
          <a:lstStyle/>
          <a:p>
            <a:pPr marL="0" indent="0" algn="ctr">
              <a:buNone/>
            </a:pPr>
            <a:r>
              <a:rPr lang="en-GB" sz="2000" b="1" u="sng" dirty="0"/>
              <a:t>Doing the </a:t>
            </a:r>
            <a:r>
              <a:rPr lang="en-GB" sz="2000" b="1" u="sng" dirty="0" smtClean="0"/>
              <a:t>washing</a:t>
            </a:r>
          </a:p>
          <a:p>
            <a:pPr marL="0" indent="0" algn="ctr">
              <a:buNone/>
            </a:pPr>
            <a:endParaRPr lang="en-GB" sz="2000" dirty="0"/>
          </a:p>
          <a:p>
            <a:pPr lvl="0"/>
            <a:r>
              <a:rPr lang="en-GB" sz="2000" dirty="0"/>
              <a:t>Counting in 2s – matching shoes</a:t>
            </a:r>
          </a:p>
          <a:p>
            <a:pPr lvl="0"/>
            <a:r>
              <a:rPr lang="en-GB" sz="2000" dirty="0"/>
              <a:t>Sorting by colour and size. </a:t>
            </a:r>
          </a:p>
          <a:p>
            <a:pPr lvl="0"/>
            <a:r>
              <a:rPr lang="en-GB" sz="2000" dirty="0"/>
              <a:t>Matching/pairing up socks.</a:t>
            </a:r>
          </a:p>
          <a:p>
            <a:pPr lvl="0"/>
            <a:r>
              <a:rPr lang="en-GB" sz="2000" dirty="0"/>
              <a:t>Find four shoes that are different sizes. Can you put them in order</a:t>
            </a:r>
            <a:r>
              <a:rPr lang="en-GB" sz="2000" dirty="0" smtClean="0"/>
              <a:t>.</a:t>
            </a:r>
          </a:p>
          <a:p>
            <a:pPr lvl="0"/>
            <a:endParaRPr lang="en-GB" sz="2000" dirty="0"/>
          </a:p>
          <a:p>
            <a:pPr lvl="0"/>
            <a:endParaRPr lang="en-GB" sz="2000" dirty="0"/>
          </a:p>
          <a:p>
            <a:pPr marL="0" indent="0">
              <a:buNone/>
            </a:pPr>
            <a:endParaRPr lang="en-GB" dirty="0"/>
          </a:p>
        </p:txBody>
      </p:sp>
      <p:pic>
        <p:nvPicPr>
          <p:cNvPr id="4" name="Picture 3" descr="http://www.iclipart.com/dodl.php/c288875_m.jpg?linklokauth=L3RlbXAvYzI4ODg3NV9tLmpwZywxMzI3Nzc0MjM1LDg2LjE0NC44NS4yMSwwLDAsTExfMCwsMjM3ZDg5ZDdmNGJkYTI0Mzk4NDUwNjA5NzQyMWVjYzQ%3D"/>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2195736" y="3284984"/>
            <a:ext cx="3950335" cy="2438400"/>
          </a:xfrm>
          <a:prstGeom prst="rect">
            <a:avLst/>
          </a:prstGeom>
          <a:noFill/>
          <a:ln>
            <a:noFill/>
          </a:ln>
        </p:spPr>
      </p:pic>
    </p:spTree>
    <p:extLst>
      <p:ext uri="{BB962C8B-B14F-4D97-AF65-F5344CB8AC3E}">
        <p14:creationId xmlns:p14="http://schemas.microsoft.com/office/powerpoint/2010/main" val="394616445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30026"/>
          </a:xfrm>
        </p:spPr>
        <p:txBody>
          <a:bodyPr>
            <a:normAutofit fontScale="90000"/>
          </a:bodyPr>
          <a:lstStyle/>
          <a:p>
            <a:endParaRPr lang="en-GB" dirty="0"/>
          </a:p>
        </p:txBody>
      </p:sp>
      <p:sp>
        <p:nvSpPr>
          <p:cNvPr id="3" name="Content Placeholder 2"/>
          <p:cNvSpPr>
            <a:spLocks noGrp="1"/>
          </p:cNvSpPr>
          <p:nvPr>
            <p:ph idx="1"/>
          </p:nvPr>
        </p:nvSpPr>
        <p:spPr>
          <a:xfrm>
            <a:off x="457200" y="548680"/>
            <a:ext cx="8229600" cy="5577483"/>
          </a:xfrm>
        </p:spPr>
        <p:txBody>
          <a:bodyPr/>
          <a:lstStyle/>
          <a:p>
            <a:pPr marL="0" indent="0" algn="ctr">
              <a:buNone/>
            </a:pPr>
            <a:r>
              <a:rPr lang="en-GB" sz="2000" b="1" u="sng" dirty="0" smtClean="0"/>
              <a:t>Measuring</a:t>
            </a:r>
          </a:p>
          <a:p>
            <a:pPr marL="0" indent="0" algn="ctr">
              <a:buNone/>
            </a:pPr>
            <a:endParaRPr lang="en-GB" sz="2000" dirty="0"/>
          </a:p>
          <a:p>
            <a:pPr lvl="0"/>
            <a:r>
              <a:rPr lang="en-GB" sz="2000" dirty="0" smtClean="0"/>
              <a:t>Compare the sizes of family members. Who is the tallest? Who is the shortest? </a:t>
            </a:r>
            <a:endParaRPr lang="en-GB" sz="2000" dirty="0"/>
          </a:p>
          <a:p>
            <a:pPr lvl="0"/>
            <a:r>
              <a:rPr lang="en-GB" sz="2000" dirty="0"/>
              <a:t>Marking height on the wall.</a:t>
            </a:r>
          </a:p>
          <a:p>
            <a:pPr lvl="0"/>
            <a:r>
              <a:rPr lang="en-GB" sz="2000" dirty="0"/>
              <a:t>Cut hand shapes out of paper. How many hands long is the couch? How long is the table? Which is longer?</a:t>
            </a:r>
          </a:p>
          <a:p>
            <a:pPr lvl="0"/>
            <a:r>
              <a:rPr lang="en-GB" sz="2000" dirty="0"/>
              <a:t>Who has the biggest hands in our family?</a:t>
            </a:r>
          </a:p>
          <a:p>
            <a:pPr lvl="0"/>
            <a:r>
              <a:rPr lang="en-GB" sz="2000" dirty="0"/>
              <a:t>How many steps from the gate to the front door?</a:t>
            </a:r>
          </a:p>
          <a:p>
            <a:endParaRPr lang="en-GB" dirty="0" smtClean="0"/>
          </a:p>
          <a:p>
            <a:endParaRPr lang="en-GB" dirty="0"/>
          </a:p>
        </p:txBody>
      </p:sp>
      <p:pic>
        <p:nvPicPr>
          <p:cNvPr id="4" name="Picture 3" descr="http://t2.gstatic.com/images?q=tbn:ANd9GcQRoARvA4xslgZu1zxxMBEQib94FZg5_UWiLAUfgd5hcLG9lIVbZ9o7cW5j9g"/>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6372200" y="3573016"/>
            <a:ext cx="2365509" cy="2674501"/>
          </a:xfrm>
          <a:prstGeom prst="rect">
            <a:avLst/>
          </a:prstGeom>
          <a:noFill/>
          <a:ln>
            <a:noFill/>
          </a:ln>
        </p:spPr>
      </p:pic>
    </p:spTree>
    <p:extLst>
      <p:ext uri="{BB962C8B-B14F-4D97-AF65-F5344CB8AC3E}">
        <p14:creationId xmlns:p14="http://schemas.microsoft.com/office/powerpoint/2010/main" val="74109585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8018"/>
          </a:xfrm>
        </p:spPr>
        <p:txBody>
          <a:bodyPr>
            <a:normAutofit fontScale="90000"/>
          </a:bodyPr>
          <a:lstStyle/>
          <a:p>
            <a:endParaRPr lang="en-GB" dirty="0"/>
          </a:p>
        </p:txBody>
      </p:sp>
      <p:sp>
        <p:nvSpPr>
          <p:cNvPr id="3" name="Content Placeholder 2"/>
          <p:cNvSpPr>
            <a:spLocks noGrp="1"/>
          </p:cNvSpPr>
          <p:nvPr>
            <p:ph idx="1"/>
          </p:nvPr>
        </p:nvSpPr>
        <p:spPr>
          <a:xfrm>
            <a:off x="457200" y="548680"/>
            <a:ext cx="8229600" cy="5577483"/>
          </a:xfrm>
        </p:spPr>
        <p:txBody>
          <a:bodyPr/>
          <a:lstStyle/>
          <a:p>
            <a:pPr marL="0" indent="0" algn="ctr">
              <a:buNone/>
            </a:pPr>
            <a:r>
              <a:rPr lang="en-GB" sz="2000" b="1" u="sng" dirty="0" smtClean="0"/>
              <a:t>Shapes</a:t>
            </a:r>
          </a:p>
          <a:p>
            <a:pPr marL="0" indent="0" algn="ctr">
              <a:buNone/>
            </a:pPr>
            <a:endParaRPr lang="en-GB" sz="2000" dirty="0" smtClean="0"/>
          </a:p>
          <a:p>
            <a:pPr lvl="0"/>
            <a:r>
              <a:rPr lang="en-GB" sz="2000" dirty="0" smtClean="0"/>
              <a:t>Cut </a:t>
            </a:r>
            <a:r>
              <a:rPr lang="en-GB" sz="2000" dirty="0"/>
              <a:t>a potato into shapes (circles, triangle </a:t>
            </a:r>
            <a:r>
              <a:rPr lang="en-GB" sz="2000" dirty="0" err="1"/>
              <a:t>etc</a:t>
            </a:r>
            <a:r>
              <a:rPr lang="en-GB" sz="2000" dirty="0"/>
              <a:t>). Use with paint to make pictures and patterns</a:t>
            </a:r>
            <a:r>
              <a:rPr lang="en-GB" sz="2000" dirty="0" smtClean="0"/>
              <a:t>.</a:t>
            </a:r>
          </a:p>
          <a:p>
            <a:pPr lvl="0"/>
            <a:r>
              <a:rPr lang="en-GB" sz="2000" dirty="0" smtClean="0"/>
              <a:t>Cut </a:t>
            </a:r>
            <a:r>
              <a:rPr lang="en-GB" sz="2000" dirty="0"/>
              <a:t>out shapes from coloured </a:t>
            </a:r>
            <a:r>
              <a:rPr lang="en-GB" sz="2000" dirty="0" smtClean="0"/>
              <a:t>paper </a:t>
            </a:r>
            <a:r>
              <a:rPr lang="en-GB" sz="2000" dirty="0"/>
              <a:t>and arrange into pictures.</a:t>
            </a:r>
          </a:p>
          <a:p>
            <a:pPr lvl="0"/>
            <a:r>
              <a:rPr lang="en-GB" sz="2000" dirty="0"/>
              <a:t>Shape hunt: Can you find a square in your house </a:t>
            </a:r>
            <a:r>
              <a:rPr lang="en-GB" sz="2000" dirty="0" smtClean="0"/>
              <a:t>(e.g. windows), </a:t>
            </a:r>
            <a:r>
              <a:rPr lang="en-GB" sz="2000" dirty="0"/>
              <a:t>a </a:t>
            </a:r>
            <a:r>
              <a:rPr lang="en-GB" sz="2000" dirty="0" smtClean="0"/>
              <a:t>circle etc…</a:t>
            </a:r>
          </a:p>
          <a:p>
            <a:r>
              <a:rPr lang="en-GB" sz="2000" dirty="0" smtClean="0"/>
              <a:t>Notice shapes as you are out and about e.g. how many different shapes can you find at the park?</a:t>
            </a:r>
            <a:endParaRPr lang="en-GB" sz="2000" dirty="0"/>
          </a:p>
          <a:p>
            <a:r>
              <a:rPr lang="en-GB" sz="2000" dirty="0"/>
              <a:t> </a:t>
            </a:r>
            <a:r>
              <a:rPr lang="en-GB" sz="2000" dirty="0" smtClean="0"/>
              <a:t>Look for 3D shapes in the supermarket. Can you find a cylinder (e.g. a can of baked beans), a cube etc…</a:t>
            </a:r>
            <a:endParaRPr lang="en-GB" sz="2000" dirty="0"/>
          </a:p>
          <a:p>
            <a:endParaRPr lang="en-GB" dirty="0"/>
          </a:p>
        </p:txBody>
      </p:sp>
      <p:pic>
        <p:nvPicPr>
          <p:cNvPr id="4" name="irc_mi" descr="http://i.telegraph.co.uk/multimedia/archive/02699/ROAD-SIGN-2-ALAMY_2699740b.jpg">
            <a:hlinkClick r:id="rId2"/>
          </p:cNvPr>
          <p:cNvPicPr/>
          <p:nvPr/>
        </p:nvPicPr>
        <p:blipFill>
          <a:blip r:embed="rId3">
            <a:extLst>
              <a:ext uri="{28A0092B-C50C-407E-A947-70E740481C1C}">
                <a14:useLocalDpi xmlns:a14="http://schemas.microsoft.com/office/drawing/2010/main" val="0"/>
              </a:ext>
            </a:extLst>
          </a:blip>
          <a:srcRect/>
          <a:stretch>
            <a:fillRect/>
          </a:stretch>
        </p:blipFill>
        <p:spPr bwMode="auto">
          <a:xfrm>
            <a:off x="2915816" y="4414837"/>
            <a:ext cx="3162300" cy="1971675"/>
          </a:xfrm>
          <a:prstGeom prst="rect">
            <a:avLst/>
          </a:prstGeom>
          <a:noFill/>
          <a:ln>
            <a:noFill/>
          </a:ln>
        </p:spPr>
      </p:pic>
    </p:spTree>
    <p:extLst>
      <p:ext uri="{BB962C8B-B14F-4D97-AF65-F5344CB8AC3E}">
        <p14:creationId xmlns:p14="http://schemas.microsoft.com/office/powerpoint/2010/main" val="103756934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8018"/>
          </a:xfrm>
        </p:spPr>
        <p:txBody>
          <a:bodyPr>
            <a:normAutofit fontScale="90000"/>
          </a:bodyPr>
          <a:lstStyle/>
          <a:p>
            <a:endParaRPr lang="en-GB" dirty="0"/>
          </a:p>
        </p:txBody>
      </p:sp>
      <p:sp>
        <p:nvSpPr>
          <p:cNvPr id="3" name="Content Placeholder 2"/>
          <p:cNvSpPr>
            <a:spLocks noGrp="1"/>
          </p:cNvSpPr>
          <p:nvPr>
            <p:ph idx="1"/>
          </p:nvPr>
        </p:nvSpPr>
        <p:spPr>
          <a:xfrm>
            <a:off x="457200" y="692696"/>
            <a:ext cx="8229600" cy="5433467"/>
          </a:xfrm>
        </p:spPr>
        <p:txBody>
          <a:bodyPr>
            <a:normAutofit/>
          </a:bodyPr>
          <a:lstStyle/>
          <a:p>
            <a:pPr marL="0" indent="0" algn="ctr">
              <a:buNone/>
            </a:pPr>
            <a:r>
              <a:rPr lang="en-GB" sz="2200" b="1" u="sng" dirty="0" smtClean="0"/>
              <a:t>Make </a:t>
            </a:r>
            <a:r>
              <a:rPr lang="en-GB" sz="2200" b="1" u="sng" dirty="0" err="1" smtClean="0"/>
              <a:t>Playdough</a:t>
            </a:r>
            <a:endParaRPr lang="en-GB" sz="2200" dirty="0"/>
          </a:p>
          <a:p>
            <a:pPr marL="0" indent="0">
              <a:buNone/>
            </a:pPr>
            <a:r>
              <a:rPr lang="en-GB" sz="2200" dirty="0"/>
              <a:t>Here’s a simple recipe:</a:t>
            </a:r>
          </a:p>
          <a:p>
            <a:r>
              <a:rPr lang="en-GB" sz="2200" b="1" i="1" dirty="0"/>
              <a:t>1 cup of plain flour</a:t>
            </a:r>
            <a:endParaRPr lang="en-GB" sz="2200" dirty="0"/>
          </a:p>
          <a:p>
            <a:r>
              <a:rPr lang="en-GB" sz="2200" b="1" i="1" dirty="0"/>
              <a:t>1 cup of water</a:t>
            </a:r>
            <a:endParaRPr lang="en-GB" sz="2200" dirty="0"/>
          </a:p>
          <a:p>
            <a:r>
              <a:rPr lang="en-GB" sz="2200" b="1" i="1" dirty="0"/>
              <a:t>1 tablespoon cooking oil</a:t>
            </a:r>
            <a:endParaRPr lang="en-GB" sz="2200" dirty="0"/>
          </a:p>
          <a:p>
            <a:r>
              <a:rPr lang="en-GB" sz="2200" b="1" i="1" dirty="0"/>
              <a:t>2 teaspoons cream of tartar</a:t>
            </a:r>
            <a:endParaRPr lang="en-GB" sz="2200" dirty="0"/>
          </a:p>
          <a:p>
            <a:r>
              <a:rPr lang="en-GB" sz="2200" b="1" i="1" dirty="0"/>
              <a:t>Half a cup of salt</a:t>
            </a:r>
            <a:endParaRPr lang="en-GB" sz="2200" dirty="0"/>
          </a:p>
          <a:p>
            <a:r>
              <a:rPr lang="en-GB" sz="2200" b="1" i="1" dirty="0"/>
              <a:t>food colouring and essences (optional)</a:t>
            </a:r>
            <a:endParaRPr lang="en-GB" sz="2200" dirty="0"/>
          </a:p>
          <a:p>
            <a:r>
              <a:rPr lang="en-GB" sz="2200" i="1" dirty="0"/>
              <a:t>Put all ingredients in a large saucepan, and heat slowly, stirring all the time until it forms a ball. Keep it wrapped in </a:t>
            </a:r>
            <a:r>
              <a:rPr lang="en-GB" sz="2200" i="1" dirty="0" err="1"/>
              <a:t>clingfilm</a:t>
            </a:r>
            <a:r>
              <a:rPr lang="en-GB" sz="2200" i="1" dirty="0"/>
              <a:t> or in a covered tub to stop it drying out</a:t>
            </a:r>
            <a:r>
              <a:rPr lang="en-GB" sz="2200" i="1" dirty="0" smtClean="0"/>
              <a:t>.</a:t>
            </a:r>
          </a:p>
          <a:p>
            <a:pPr marL="0" indent="0">
              <a:buNone/>
            </a:pPr>
            <a:endParaRPr lang="en-GB" sz="2200" dirty="0"/>
          </a:p>
          <a:p>
            <a:pPr marL="0" indent="0">
              <a:buNone/>
            </a:pPr>
            <a:endParaRPr lang="en-GB" dirty="0"/>
          </a:p>
        </p:txBody>
      </p:sp>
      <p:pic>
        <p:nvPicPr>
          <p:cNvPr id="4" name="Picture 3" descr="http://hopskipjump.typepad.com/hop_skip_jump/images/playdough.jpg"/>
          <p:cNvPicPr/>
          <p:nvPr/>
        </p:nvPicPr>
        <p:blipFill>
          <a:blip r:embed="rId2" r:link="rId3">
            <a:extLst>
              <a:ext uri="{28A0092B-C50C-407E-A947-70E740481C1C}">
                <a14:useLocalDpi xmlns:a14="http://schemas.microsoft.com/office/drawing/2010/main" val="0"/>
              </a:ext>
            </a:extLst>
          </a:blip>
          <a:srcRect l="17667" r="8667"/>
          <a:stretch>
            <a:fillRect/>
          </a:stretch>
        </p:blipFill>
        <p:spPr bwMode="auto">
          <a:xfrm>
            <a:off x="5602274" y="1340768"/>
            <a:ext cx="2105025" cy="2143125"/>
          </a:xfrm>
          <a:prstGeom prst="rect">
            <a:avLst/>
          </a:prstGeom>
          <a:noFill/>
          <a:ln>
            <a:noFill/>
          </a:ln>
        </p:spPr>
      </p:pic>
    </p:spTree>
    <p:extLst>
      <p:ext uri="{BB962C8B-B14F-4D97-AF65-F5344CB8AC3E}">
        <p14:creationId xmlns:p14="http://schemas.microsoft.com/office/powerpoint/2010/main" val="293067475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flipV="1">
            <a:off x="457200" y="228919"/>
            <a:ext cx="8229600" cy="45719"/>
          </a:xfrm>
        </p:spPr>
        <p:txBody>
          <a:bodyPr>
            <a:normAutofit fontScale="90000"/>
          </a:bodyPr>
          <a:lstStyle/>
          <a:p>
            <a:endParaRPr lang="en-GB" dirty="0"/>
          </a:p>
        </p:txBody>
      </p:sp>
      <p:sp>
        <p:nvSpPr>
          <p:cNvPr id="3" name="Content Placeholder 2"/>
          <p:cNvSpPr>
            <a:spLocks noGrp="1"/>
          </p:cNvSpPr>
          <p:nvPr>
            <p:ph idx="1"/>
          </p:nvPr>
        </p:nvSpPr>
        <p:spPr>
          <a:xfrm>
            <a:off x="457200" y="332656"/>
            <a:ext cx="8229600" cy="5793507"/>
          </a:xfrm>
        </p:spPr>
        <p:txBody>
          <a:bodyPr/>
          <a:lstStyle/>
          <a:p>
            <a:pPr marL="0" indent="0" algn="ctr">
              <a:buNone/>
            </a:pPr>
            <a:r>
              <a:rPr lang="en-GB" sz="2000" b="1" u="sng" dirty="0" smtClean="0"/>
              <a:t>Time</a:t>
            </a:r>
          </a:p>
          <a:p>
            <a:pPr marL="0" indent="0" algn="ctr">
              <a:buNone/>
            </a:pPr>
            <a:endParaRPr lang="en-GB" sz="2000" dirty="0"/>
          </a:p>
          <a:p>
            <a:pPr lvl="0"/>
            <a:r>
              <a:rPr lang="en-GB" sz="2000" dirty="0" smtClean="0"/>
              <a:t>Talk about the days of the week. What </a:t>
            </a:r>
            <a:r>
              <a:rPr lang="en-GB" sz="2000" dirty="0"/>
              <a:t>day is it </a:t>
            </a:r>
            <a:r>
              <a:rPr lang="en-GB" sz="2000" dirty="0" smtClean="0"/>
              <a:t>today</a:t>
            </a:r>
            <a:r>
              <a:rPr lang="en-GB" sz="2000" dirty="0"/>
              <a:t>, tomorrow</a:t>
            </a:r>
            <a:r>
              <a:rPr lang="en-GB" sz="2000" dirty="0" smtClean="0"/>
              <a:t>? Talk about things that you do on particular days of the week.</a:t>
            </a:r>
            <a:endParaRPr lang="en-GB" sz="2000" dirty="0"/>
          </a:p>
          <a:p>
            <a:pPr lvl="0"/>
            <a:r>
              <a:rPr lang="en-GB" sz="2000" dirty="0"/>
              <a:t>Use timers, phones and clocks to measure short periods of </a:t>
            </a:r>
            <a:r>
              <a:rPr lang="en-GB" sz="2000" dirty="0" smtClean="0"/>
              <a:t>time e.g. set the timer to clean your teeth. </a:t>
            </a:r>
            <a:endParaRPr lang="en-GB" sz="2000" dirty="0"/>
          </a:p>
          <a:p>
            <a:pPr lvl="0"/>
            <a:r>
              <a:rPr lang="en-GB" sz="2000" dirty="0"/>
              <a:t>Count down 10/ 20 seconds to get to the table/ into bed etc</a:t>
            </a:r>
            <a:r>
              <a:rPr lang="en-GB" sz="2000" dirty="0" smtClean="0"/>
              <a:t>.</a:t>
            </a:r>
          </a:p>
          <a:p>
            <a:pPr lvl="0"/>
            <a:r>
              <a:rPr lang="en-GB" sz="2000" dirty="0" smtClean="0"/>
              <a:t>Use language related to time e.g. morning, afternoon, night time.</a:t>
            </a:r>
            <a:endParaRPr lang="en-GB" sz="2000" dirty="0"/>
          </a:p>
          <a:p>
            <a:pPr marL="0" indent="0">
              <a:buNone/>
            </a:pPr>
            <a:r>
              <a:rPr lang="en-GB" b="1" dirty="0"/>
              <a:t> </a:t>
            </a:r>
            <a:endParaRPr lang="en-GB" dirty="0"/>
          </a:p>
          <a:p>
            <a:endParaRPr lang="en-GB" dirty="0"/>
          </a:p>
        </p:txBody>
      </p:sp>
      <p:pic>
        <p:nvPicPr>
          <p:cNvPr id="4" name="Picture 3" descr="http://www.jorgesilvestrini.com/blog/wp-content/uploads/2011/12/iPhoneTimer.png"/>
          <p:cNvPicPr/>
          <p:nvPr/>
        </p:nvPicPr>
        <p:blipFill>
          <a:blip r:embed="rId2" r:link="rId3" cstate="print">
            <a:extLst>
              <a:ext uri="{28A0092B-C50C-407E-A947-70E740481C1C}">
                <a14:useLocalDpi xmlns:a14="http://schemas.microsoft.com/office/drawing/2010/main" val="0"/>
              </a:ext>
            </a:extLst>
          </a:blip>
          <a:srcRect/>
          <a:stretch>
            <a:fillRect/>
          </a:stretch>
        </p:blipFill>
        <p:spPr bwMode="auto">
          <a:xfrm>
            <a:off x="3707904" y="3573016"/>
            <a:ext cx="1728192" cy="2736304"/>
          </a:xfrm>
          <a:prstGeom prst="rect">
            <a:avLst/>
          </a:prstGeom>
          <a:noFill/>
          <a:ln>
            <a:noFill/>
          </a:ln>
        </p:spPr>
      </p:pic>
    </p:spTree>
    <p:extLst>
      <p:ext uri="{BB962C8B-B14F-4D97-AF65-F5344CB8AC3E}">
        <p14:creationId xmlns:p14="http://schemas.microsoft.com/office/powerpoint/2010/main" val="162319202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98</TotalTime>
  <Words>884</Words>
  <Application>Microsoft Office PowerPoint</Application>
  <PresentationFormat>On-screen Show (4:3)</PresentationFormat>
  <Paragraphs>91</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Number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jpalmer1</dc:creator>
  <cp:lastModifiedBy>Gemma Farr</cp:lastModifiedBy>
  <cp:revision>8</cp:revision>
  <dcterms:created xsi:type="dcterms:W3CDTF">2015-09-22T14:49:33Z</dcterms:created>
  <dcterms:modified xsi:type="dcterms:W3CDTF">2017-11-02T16:32:03Z</dcterms:modified>
</cp:coreProperties>
</file>